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04" r:id="rId1"/>
  </p:sldMasterIdLst>
  <p:notesMasterIdLst>
    <p:notesMasterId r:id="rId30"/>
  </p:notesMasterIdLst>
  <p:sldIdLst>
    <p:sldId id="301" r:id="rId2"/>
    <p:sldId id="336" r:id="rId3"/>
    <p:sldId id="406" r:id="rId4"/>
    <p:sldId id="373" r:id="rId5"/>
    <p:sldId id="458" r:id="rId6"/>
    <p:sldId id="400" r:id="rId7"/>
    <p:sldId id="447" r:id="rId8"/>
    <p:sldId id="448" r:id="rId9"/>
    <p:sldId id="403" r:id="rId10"/>
    <p:sldId id="465" r:id="rId11"/>
    <p:sldId id="467" r:id="rId12"/>
    <p:sldId id="466" r:id="rId13"/>
    <p:sldId id="451" r:id="rId14"/>
    <p:sldId id="452" r:id="rId15"/>
    <p:sldId id="459" r:id="rId16"/>
    <p:sldId id="468" r:id="rId17"/>
    <p:sldId id="453" r:id="rId18"/>
    <p:sldId id="454" r:id="rId19"/>
    <p:sldId id="460" r:id="rId20"/>
    <p:sldId id="461" r:id="rId21"/>
    <p:sldId id="422" r:id="rId22"/>
    <p:sldId id="455" r:id="rId23"/>
    <p:sldId id="423" r:id="rId24"/>
    <p:sldId id="456" r:id="rId25"/>
    <p:sldId id="518" r:id="rId26"/>
    <p:sldId id="519" r:id="rId27"/>
    <p:sldId id="520" r:id="rId28"/>
    <p:sldId id="402" r:id="rId29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1536"/>
    <a:srgbClr val="0000CC"/>
    <a:srgbClr val="F2D9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00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0900738601604955E-2"/>
          <c:y val="0.18827337545428063"/>
          <c:w val="0.84104938271604934"/>
          <c:h val="0.6591566610590190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AB3-41B7-9D92-20D5BEFB32E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AB3-41B7-9D92-20D5BEFB32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AB3-41B7-9D92-20D5BEFB32E2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AB3-41B7-9D92-20D5BEFB32E2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AB3-41B7-9D92-20D5BEFB32E2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AB3-41B7-9D92-20D5BEFB32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14 жасқа дейінгі  балалар</c:v>
                </c:pt>
                <c:pt idx="1">
                  <c:v>Жасөспірімдер 15-17 жас</c:v>
                </c:pt>
                <c:pt idx="2">
                  <c:v>ересектер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0.33200000000000002</c:v>
                </c:pt>
                <c:pt idx="1">
                  <c:v>4.9000000000000002E-2</c:v>
                </c:pt>
                <c:pt idx="2">
                  <c:v>0.61899999999999999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AB3-41B7-9D92-20D5BEFB32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Жалпы</c:v>
                </c:pt>
                <c:pt idx="1">
                  <c:v>Аурухана</c:v>
                </c:pt>
                <c:pt idx="2">
                  <c:v>Емханада</c:v>
                </c:pt>
                <c:pt idx="3">
                  <c:v>ДА</c:v>
                </c:pt>
                <c:pt idx="4">
                  <c:v>ФАП</c:v>
                </c:pt>
                <c:pt idx="5">
                  <c:v>МП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98.27</c:v>
                </c:pt>
                <c:pt idx="1">
                  <c:v>98.27</c:v>
                </c:pt>
                <c:pt idx="2">
                  <c:v>86.11</c:v>
                </c:pt>
                <c:pt idx="3">
                  <c:v>84.76</c:v>
                </c:pt>
                <c:pt idx="4">
                  <c:v>80.650000000000006</c:v>
                </c:pt>
                <c:pt idx="5">
                  <c:v>90.62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4E-4692-A8EC-80D170CC18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6617872"/>
        <c:axId val="426615248"/>
      </c:barChart>
      <c:catAx>
        <c:axId val="426617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26615248"/>
        <c:crosses val="autoZero"/>
        <c:auto val="1"/>
        <c:lblAlgn val="ctr"/>
        <c:lblOffset val="100"/>
        <c:noMultiLvlLbl val="0"/>
      </c:catAx>
      <c:valAx>
        <c:axId val="4266152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26617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Қаржыландыру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9B1D-455C-83FD-1F9F2A5D503C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9B1D-455C-83FD-1F9F2A5D50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2021 жылы</c:v>
                </c:pt>
                <c:pt idx="1">
                  <c:v>2022 жылы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3985367</c:v>
                </c:pt>
                <c:pt idx="1">
                  <c:v>3011717.7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1D-455C-83FD-1F9F2A5D50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40372552"/>
        <c:axId val="640376160"/>
        <c:axId val="0"/>
      </c:bar3DChart>
      <c:catAx>
        <c:axId val="640372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40376160"/>
        <c:crosses val="autoZero"/>
        <c:auto val="1"/>
        <c:lblAlgn val="ctr"/>
        <c:lblOffset val="100"/>
        <c:noMultiLvlLbl val="0"/>
      </c:catAx>
      <c:valAx>
        <c:axId val="6403761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40372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rgbClr val="C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Тегін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дәрі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дәрмекпен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endParaRPr lang="ru-RU" sz="1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6828177740457945"/>
          <c:y val="2.53388510177813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 w="25400"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0816094653222045E-2"/>
          <c:y val="0.16932165630641122"/>
          <c:w val="0.9491839053467781"/>
          <c:h val="0.7448813245682123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Тегін дәрі дәрмекпен қамтамасыз ету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2021 жылы</c:v>
                </c:pt>
                <c:pt idx="1">
                  <c:v>2022 жылы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176367.3</c:v>
                </c:pt>
                <c:pt idx="1">
                  <c:v>129848.7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D8-4AFE-A727-4A5C20567B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2750432"/>
        <c:axId val="732749448"/>
        <c:axId val="0"/>
      </c:bar3DChart>
      <c:catAx>
        <c:axId val="732750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32749448"/>
        <c:crosses val="autoZero"/>
        <c:auto val="1"/>
        <c:lblAlgn val="ctr"/>
        <c:lblOffset val="100"/>
        <c:noMultiLvlLbl val="0"/>
      </c:catAx>
      <c:valAx>
        <c:axId val="7327494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3275043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жылы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дәрігерлер</c:v>
                </c:pt>
                <c:pt idx="1">
                  <c:v>Орта буын медицина қызметкерлері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74</c:v>
                </c:pt>
                <c:pt idx="1">
                  <c:v>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C9-4AE8-8494-91869334D97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 жылы </c:v>
                </c:pt>
              </c:strCache>
            </c:strRef>
          </c:tx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b="1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DC9-4AE8-8494-91869334D9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дәрігерлер</c:v>
                </c:pt>
                <c:pt idx="1">
                  <c:v>Орта буын медицина қызметкерлері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81</c:v>
                </c:pt>
                <c:pt idx="1">
                  <c:v>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C9-4AE8-8494-91869334D9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3488640"/>
        <c:axId val="133490176"/>
        <c:axId val="0"/>
      </c:bar3DChart>
      <c:catAx>
        <c:axId val="133488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3490176"/>
        <c:crosses val="autoZero"/>
        <c:auto val="1"/>
        <c:lblAlgn val="ctr"/>
        <c:lblOffset val="100"/>
        <c:noMultiLvlLbl val="0"/>
      </c:catAx>
      <c:valAx>
        <c:axId val="1334901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3488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426449839249518"/>
          <c:y val="0.14066314569036489"/>
          <c:w val="0.14950911142305903"/>
          <c:h val="0.32828243386212252"/>
        </c:manualLayout>
      </c:layout>
      <c:overlay val="0"/>
      <c:txPr>
        <a:bodyPr/>
        <a:lstStyle/>
        <a:p>
          <a:pPr>
            <a:defRPr sz="14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9745185007933589E-2"/>
          <c:w val="1"/>
          <c:h val="0.7977128358286987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жылы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дәрігерлер</c:v>
                </c:pt>
                <c:pt idx="1">
                  <c:v>ОБМҚ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56.8</c:v>
                </c:pt>
                <c:pt idx="1">
                  <c:v>64.5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84-4825-9115-813C1FFC81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 жылы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дәрігерлер</c:v>
                </c:pt>
                <c:pt idx="1">
                  <c:v>ОБМҚ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61.7</c:v>
                </c:pt>
                <c:pt idx="1">
                  <c:v>66.099999999999994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84-4825-9115-813C1FFC81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45991040"/>
        <c:axId val="45992576"/>
        <c:axId val="0"/>
      </c:bar3DChart>
      <c:catAx>
        <c:axId val="45991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92576"/>
        <c:crosses val="autoZero"/>
        <c:auto val="1"/>
        <c:lblAlgn val="ctr"/>
        <c:lblOffset val="100"/>
        <c:noMultiLvlLbl val="0"/>
      </c:catAx>
      <c:valAx>
        <c:axId val="459925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5991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213896638968361"/>
          <c:y val="0"/>
          <c:w val="0.33563779556408624"/>
          <c:h val="0.15654096555890329"/>
        </c:manualLayout>
      </c:layout>
      <c:overlay val="0"/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0711211299102972E-4"/>
          <c:y val="7.6913566756016072E-2"/>
          <c:w val="0.9179750637025994"/>
          <c:h val="0.824102916819332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жылы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Тәулекті стационар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5423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94-4F36-ADB0-8581D454110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 жылы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Тәулекті стационар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5736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94-4F36-ADB0-8581D4541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1118976"/>
        <c:axId val="131120512"/>
        <c:axId val="0"/>
      </c:bar3DChart>
      <c:catAx>
        <c:axId val="131118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1120512"/>
        <c:crosses val="autoZero"/>
        <c:auto val="1"/>
        <c:lblAlgn val="ctr"/>
        <c:lblOffset val="100"/>
        <c:noMultiLvlLbl val="0"/>
      </c:catAx>
      <c:valAx>
        <c:axId val="1311205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1118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7533203381442479E-2"/>
          <c:y val="1.4915226433174092E-2"/>
          <c:w val="0.89312172384886523"/>
          <c:h val="6.2221385123875123E-2"/>
        </c:manualLayout>
      </c:layout>
      <c:overlay val="0"/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503896392464331E-2"/>
          <c:y val="6.8749909430353154E-2"/>
          <c:w val="0.94206766141630527"/>
          <c:h val="0.7930287335223622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жылы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кундізгі ем қабылдау стационар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5A-4CC7-BC39-59F0E6F3F3D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 жылы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кундізгі ем қабылдау стационар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3536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5A-4CC7-BC39-59F0E6F3F3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1118976"/>
        <c:axId val="131120512"/>
        <c:axId val="0"/>
      </c:bar3DChart>
      <c:catAx>
        <c:axId val="131118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1120512"/>
        <c:crosses val="autoZero"/>
        <c:auto val="1"/>
        <c:lblAlgn val="ctr"/>
        <c:lblOffset val="100"/>
        <c:noMultiLvlLbl val="0"/>
      </c:catAx>
      <c:valAx>
        <c:axId val="1311205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1118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819641834667943"/>
          <c:y val="3.1622838311831637E-2"/>
          <c:w val="0.76862485364873989"/>
          <c:h val="7.3114561345035731E-2"/>
        </c:manualLayout>
      </c:layout>
      <c:overlay val="0"/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C5FED0-ED97-4EBC-B286-F564982B2EC8}" type="datetimeFigureOut">
              <a:rPr lang="ru-RU"/>
              <a:pPr>
                <a:defRPr/>
              </a:pPr>
              <a:t>16.01.2023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A3AD45E-A7D8-430F-926F-0E590503CD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2070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B763240-25F7-40B2-8E83-85E05641BCE9}" type="datetimeFigureOut">
              <a:rPr lang="ru-RU" smtClean="0"/>
              <a:pPr>
                <a:defRPr/>
              </a:pPr>
              <a:t>16.01.2023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D921F67-6723-4D33-9A0D-F6651B629EE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058A0F-AD94-4FA4-ABFF-19D34E3F8CDA}" type="datetimeFigureOut">
              <a:rPr lang="ru-RU" smtClean="0"/>
              <a:pPr>
                <a:defRPr/>
              </a:pPr>
              <a:t>16.01.2023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09F95D-FED9-4767-9685-22140704E2F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C27E3C-58FE-43F0-AB7B-975A6CFE0751}" type="datetimeFigureOut">
              <a:rPr lang="ru-RU" smtClean="0"/>
              <a:pPr>
                <a:defRPr/>
              </a:pPr>
              <a:t>16.01.2023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21751A-37C8-4F47-8479-DED184BE44D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F6371E-0832-4DB9-B252-7C97C4656EF5}" type="datetimeFigureOut">
              <a:rPr lang="ru-RU" smtClean="0"/>
              <a:pPr>
                <a:defRPr/>
              </a:pPr>
              <a:t>16.01.2023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A001EE-32A8-4BA8-95D9-C445B094D37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DBB830-244A-4790-90CD-2BC09008C6AF}" type="datetimeFigureOut">
              <a:rPr lang="ru-RU" smtClean="0"/>
              <a:pPr>
                <a:defRPr/>
              </a:pPr>
              <a:t>16.01.2023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1EB43-1857-4334-BD90-1B13138623C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77E90A-471B-4281-8999-26A9336279AF}" type="datetimeFigureOut">
              <a:rPr lang="ru-RU" smtClean="0"/>
              <a:pPr>
                <a:defRPr/>
              </a:pPr>
              <a:t>16.01.2023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F26505-2622-4A1C-9821-0C7894B46A6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A6305E-2EF0-4238-9D76-5BF479FEE66D}" type="datetimeFigureOut">
              <a:rPr lang="ru-RU" smtClean="0"/>
              <a:pPr>
                <a:defRPr/>
              </a:pPr>
              <a:t>16.01.2023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BFBD4-F40D-48AD-85FB-602EFDD9B21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433144-0277-483F-8588-A6C1C02C1C09}" type="datetimeFigureOut">
              <a:rPr lang="ru-RU" smtClean="0"/>
              <a:pPr>
                <a:defRPr/>
              </a:pPr>
              <a:t>16.01.2023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B0CD2-06AA-4F7C-8147-0A8646BF554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CD7982-927B-4FF0-935D-9707CA7BB50D}" type="datetimeFigureOut">
              <a:rPr lang="ru-RU" smtClean="0"/>
              <a:pPr>
                <a:defRPr/>
              </a:pPr>
              <a:t>16.01.2023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206156-D0D6-4E5D-ACBE-A0122FB2423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>
              <a:defRPr/>
            </a:pPr>
            <a:fld id="{9A485556-0844-4ABC-9133-292ED78B71EF}" type="datetimeFigureOut">
              <a:rPr lang="ru-RU" smtClean="0"/>
              <a:pPr>
                <a:defRPr/>
              </a:pPr>
              <a:t>16.01.2023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1C386-FE4F-4440-8A7D-47F2202217A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B48B0A1-1CA3-46F4-BD63-B5753C2DF54C}" type="datetimeFigureOut">
              <a:rPr lang="ru-RU" smtClean="0"/>
              <a:pPr>
                <a:defRPr/>
              </a:pPr>
              <a:t>16.01.2023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5FCFDBD-085D-46AE-9499-8F2C8A08B59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DDC236C-AE7B-4292-93D5-537DFB7EBF08}" type="datetimeFigureOut">
              <a:rPr lang="ru-RU" smtClean="0"/>
              <a:pPr>
                <a:defRPr/>
              </a:pPr>
              <a:t>16.01.2023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46AC2D2-9397-4BEA-B5FF-517A1BC41AD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 descr="data:image/jpeg;base64,/9j/4AAQSkZJRgABAQAAAQABAAD/2wCEAAkGBwgHBgkIBwgKCgkLDRYPDQwMDRsUFRAWIB0iIiAdHx8kKDQsJCYxJx8fLT0tMTU3Ojo6Iys/RD84QzQ5OjcBCgoKDQwNGg8PGjclHyU3Nzc3Nzc3Nzc3Nzc3Nzc3Nzc3Nzc3Nzc3Nzc3Nzc3Nzc3Nzc3Nzc3Nzc3Nzc3Nzc3N//AABEIAFwAXAMBIgACEQEDEQH/xAAbAAABBQEBAAAAAAAAAAAAAAADAAEEBgcFAv/EADoQAAEDAwAEDQMCBQUAAAAAAAEAAgMEBREGITFBEhMUIjI0UVJhcXORsUKBoTPRFRbB4fBTVWJjkv/EABgBAQADAQAAAAAAAAAAAAAAAAABAgQD/8QAIREAAgICAgEFAAAAAAAAAAAAAAECEQMxEiETIjJBYXH/2gAMAwEAAhEDEQA/ANppWM5NFzW/pt3eCLxbO632C8UvVovTb8IpKA88Wzut9glxbO632C9JIDwY2dxvsoNzuVBa2NdVOYHPOGRgAuefAKVWVLKSndNI2RzW/TGwucfIBVO7aLfzDI+vElTSSv1NjqQDqGNwOobdSHPI2l6dhH6cW2KZ8M1DUMexxaQWtOseRSfpzbGDJoaoeJjAXQ0f0Xo7M3h4E9SRzpXDZ4Abl3HRRuGHMaQdxAUdlYrK12yuUWmNjqXhr5OTuOzjmYHvsViYIntDmBjmkZBAGCuNdtFLTcWOPJ2wTHZLCOCc+O4qs6J1tXZtIH2KrkMkTnlrN4a7GRjwI3J+kKc4tKZoPFs7jfYIckbOF0Rs7AjbkOTpfZSdxqXq0Xpt+F4ropZqWSOCd0EhHNkaMlpXul6tF6bfhFQPszG43692zjKOsnqW1rXapMt4Bb2gcHXlPS6SSzwsE98raaf6swMkZ9sAHCvV8slHeqfi6pmHt/Tlb0mH/Nyzq66HXage4xRcqh3Pi2/dqq7MOSOWDtdo8VOk15hlLGXYzN2h7GDB9x+EP+a75/uD/wDy39lyX080cohfDI2Q4AYWkHX4Lq27Ri73B4EdK6KMnXJNzQPdVtmdSyt9HuLSbSCeRsUVZK+R5w1rWNJJ7Ni0uw09fBQt/ilSZ6l2t2oYZ4DCg6OaMUllAk/WqyOdK4bPBo3Lo3e70Npg42tnazVzWDW53kN6uk/k24oSguU2SK2qhoqaSpqXhkUbcucVnOjDZr5pe+5OaWsY8yu8NzQg3S6XPS64No6KJzYAcsjzqH/J5V+0es0NloGU8POeedJJ3nft2Jsi/NJVpHVQ5OkiIcnSUmoak6tF6bfhGQaXq0Xpt+EVAJJJQrpcqS2UxqK2URsGzeXHsA3oG0tlI0jjzp/Q6s5fCfY/2V3uN0obZFxlbURxZ2AnW7yG0rNLrcpr9pLBPbYzDMeCyEuOvIzr8N6sFFoKZpeUXutknkOtzGHb5uOv2wqoxwnK5cERrrpzUVTzT2SneMnAkc3hPPk3co9s0Pul1n5VeZnwhxyS93Ckd+3+alfLdaqG3RhtFTMi7SBrPmdqm4U0dPC5e92QrXaqS1U4gooWxt3ne7xJ3qanSUndJJUhkOTpIiHJ0vshI1J1aL02/CMg0vVovTb8IqAR1ZPYs2hYdLdL546yRwpqcOxED9IOMDz2krSSqNedEq6nuLrlYJuA9zi/iy7BaTtwdhB7CoZwzJtKj1dKWKn04ssUEbY42xc1rRgADhK7eSzCor79Ff6CouNvMlXCxwjY1uDI3edWc48FYafTiFkgjutBU0RP1FpI+AUTK48kU2tFvToFJV09XC2amlZLG4ZDmnIR1JpTvQkkkkAyHL0vsiHYhydL7IBqTq0Xpt+EZBpOrRem34RkAyRSTE4BPYgK9c486YWh3/TN/Rdiup6aop3srI43w453GDVhVOuvUlffKSSx0j6mSFszGvk5kbjzckHfj+qeq0dv97x/F7jFDDnXDCCR7avzlQZ+W0lZz9CZ+I0prKKhlL6B3DLdeRgHmlaKuRYbBR2SJwpgXSP6cr9rv2HguupL4ouMaY6SSSHUZClPOHkioMvSHkgHperRem34RcrnU1U8U0Wpv6be3sROVyd1v5QBqyqio6d883D4De4wuJ8gFUrtpbVvjkht1oqyHAt4yaNw278BWblb8E8FurwT8qf3W/lQyk03p0ZbFV6Qwvp3RMqo+Tt4EQZT4DW6sjGMHONeVZbbpfdowGXK0zyj/UhiLT7bFbOVv7rfylyp/db+VBxjhlF2pD2y5Q3GEyQslZggOZNGWEe6m5ULlT+61Llcndb+VY0L7J2UsqDyuTut9ilyuTut/KEk1ClHOHko3LJD9LPyvMlW/hdFmzxQH//Z"/>
          <p:cNvSpPr>
            <a:spLocks noChangeAspect="1" noChangeArrowheads="1"/>
          </p:cNvSpPr>
          <p:nvPr/>
        </p:nvSpPr>
        <p:spPr bwMode="auto">
          <a:xfrm>
            <a:off x="155575" y="-419100"/>
            <a:ext cx="876300" cy="876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1508" name="AutoShape 4" descr="data:image/jpeg;base64,/9j/4AAQSkZJRgABAQAAAQABAAD/2wCEAAkGBwgHBgkIBwgKCgkLDRYPDQwMDRsUFRAWIB0iIiAdHx8kKDQsJCYxJx8fLT0tMTU3Ojo6Iys/RD84QzQ5OjcBCgoKDQwNGg8PGjclHyU3Nzc3Nzc3Nzc3Nzc3Nzc3Nzc3Nzc3Nzc3Nzc3Nzc3Nzc3Nzc3Nzc3Nzc3Nzc3Nzc3N//AABEIAFwAXAMBIgACEQEDEQH/xAAbAAABBQEBAAAAAAAAAAAAAAADAAEEBgcFAv/EADoQAAEDAwAEDQMCBQUAAAAAAAEAAgMEBREGITFBEhMUIjI0UVJhcXORsUKBoTPRFRbB4fBTVWJjkv/EABgBAQADAQAAAAAAAAAAAAAAAAABAgQD/8QAIREAAgICAgEFAAAAAAAAAAAAAAECEQMxEiETIjJBYXH/2gAMAwEAAhEDEQA/ANppWM5NFzW/pt3eCLxbO632C8UvVovTb8IpKA88Wzut9glxbO632C9JIDwY2dxvsoNzuVBa2NdVOYHPOGRgAuefAKVWVLKSndNI2RzW/TGwucfIBVO7aLfzDI+vElTSSv1NjqQDqGNwOobdSHPI2l6dhH6cW2KZ8M1DUMexxaQWtOseRSfpzbGDJoaoeJjAXQ0f0Xo7M3h4E9SRzpXDZ4Abl3HRRuGHMaQdxAUdlYrK12yuUWmNjqXhr5OTuOzjmYHvsViYIntDmBjmkZBAGCuNdtFLTcWOPJ2wTHZLCOCc+O4qs6J1tXZtIH2KrkMkTnlrN4a7GRjwI3J+kKc4tKZoPFs7jfYIckbOF0Rs7AjbkOTpfZSdxqXq0Xpt+F4ropZqWSOCd0EhHNkaMlpXul6tF6bfhFQPszG43692zjKOsnqW1rXapMt4Bb2gcHXlPS6SSzwsE98raaf6swMkZ9sAHCvV8slHeqfi6pmHt/Tlb0mH/Nyzq66HXage4xRcqh3Pi2/dqq7MOSOWDtdo8VOk15hlLGXYzN2h7GDB9x+EP+a75/uD/wDy39lyX080cohfDI2Q4AYWkHX4Lq27Ri73B4EdK6KMnXJNzQPdVtmdSyt9HuLSbSCeRsUVZK+R5w1rWNJJ7Ni0uw09fBQt/ilSZ6l2t2oYZ4DCg6OaMUllAk/WqyOdK4bPBo3Lo3e70Npg42tnazVzWDW53kN6uk/k24oSguU2SK2qhoqaSpqXhkUbcucVnOjDZr5pe+5OaWsY8yu8NzQg3S6XPS64No6KJzYAcsjzqH/J5V+0es0NloGU8POeedJJ3nft2Jsi/NJVpHVQ5OkiIcnSUmoak6tF6bfhGQaXq0Xpt+EVAJJJQrpcqS2UxqK2URsGzeXHsA3oG0tlI0jjzp/Q6s5fCfY/2V3uN0obZFxlbURxZ2AnW7yG0rNLrcpr9pLBPbYzDMeCyEuOvIzr8N6sFFoKZpeUXutknkOtzGHb5uOv2wqoxwnK5cERrrpzUVTzT2SneMnAkc3hPPk3co9s0Pul1n5VeZnwhxyS93Ckd+3+alfLdaqG3RhtFTMi7SBrPmdqm4U0dPC5e92QrXaqS1U4gooWxt3ne7xJ3qanSUndJJUhkOTpIiHJ0vshI1J1aL02/CMg0vVovTb8IqAR1ZPYs2hYdLdL546yRwpqcOxED9IOMDz2krSSqNedEq6nuLrlYJuA9zi/iy7BaTtwdhB7CoZwzJtKj1dKWKn04ssUEbY42xc1rRgADhK7eSzCor79Ff6CouNvMlXCxwjY1uDI3edWc48FYafTiFkgjutBU0RP1FpI+AUTK48kU2tFvToFJV09XC2amlZLG4ZDmnIR1JpTvQkkkkAyHL0vsiHYhydL7IBqTq0Xpt+EZBpOrRem34RkAyRSTE4BPYgK9c486YWh3/TN/Rdiup6aop3srI43w453GDVhVOuvUlffKSSx0j6mSFszGvk5kbjzckHfj+qeq0dv97x/F7jFDDnXDCCR7avzlQZ+W0lZz9CZ+I0prKKhlL6B3DLdeRgHmlaKuRYbBR2SJwpgXSP6cr9rv2HguupL4ouMaY6SSSHUZClPOHkioMvSHkgHperRem34RcrnU1U8U0Wpv6be3sROVyd1v5QBqyqio6d883D4De4wuJ8gFUrtpbVvjkht1oqyHAt4yaNw278BWblb8E8FurwT8qf3W/lQyk03p0ZbFV6Qwvp3RMqo+Tt4EQZT4DW6sjGMHONeVZbbpfdowGXK0zyj/UhiLT7bFbOVv7rfylyp/db+VBxjhlF2pD2y5Q3GEyQslZggOZNGWEe6m5ULlT+61Llcndb+VY0L7J2UsqDyuTut9ilyuTut/KEk1ClHOHko3LJD9LPyvMlW/hdFmzxQH//Z"/>
          <p:cNvSpPr>
            <a:spLocks noChangeAspect="1" noChangeArrowheads="1"/>
          </p:cNvSpPr>
          <p:nvPr/>
        </p:nvSpPr>
        <p:spPr bwMode="auto">
          <a:xfrm>
            <a:off x="155575" y="-419100"/>
            <a:ext cx="876300" cy="876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57864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Шу </a:t>
            </a:r>
            <a:r>
              <a:rPr lang="ru-RU" sz="4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аудандық</a:t>
            </a:r>
            <a:r>
              <a: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орталық</a:t>
            </a:r>
            <a:r>
              <a: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ауруханасы</a:t>
            </a:r>
            <a:r>
              <a: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есеп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388" y="6000768"/>
            <a:ext cx="1928826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1 слайд</a:t>
            </a:r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428628"/>
          </a:xfrm>
        </p:spPr>
        <p:txBody>
          <a:bodyPr>
            <a:noAutofit/>
          </a:bodyPr>
          <a:lstStyle/>
          <a:p>
            <a:pPr algn="ctr"/>
            <a:r>
              <a:rPr lang="kk-KZ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Көрсеткіштер</a:t>
            </a:r>
            <a:br>
              <a:rPr lang="ru-RU" sz="24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60232" y="6413324"/>
            <a:ext cx="2232248" cy="4446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10 слайд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AA5B895E-B217-8337-9D4C-D6FA0FA33B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3524342"/>
              </p:ext>
            </p:extLst>
          </p:nvPr>
        </p:nvGraphicFramePr>
        <p:xfrm>
          <a:off x="251520" y="404664"/>
          <a:ext cx="8784976" cy="59158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5678">
                  <a:extLst>
                    <a:ext uri="{9D8B030D-6E8A-4147-A177-3AD203B41FA5}">
                      <a16:colId xmlns:a16="http://schemas.microsoft.com/office/drawing/2014/main" val="64015039"/>
                    </a:ext>
                  </a:extLst>
                </a:gridCol>
                <a:gridCol w="3917647">
                  <a:extLst>
                    <a:ext uri="{9D8B030D-6E8A-4147-A177-3AD203B41FA5}">
                      <a16:colId xmlns:a16="http://schemas.microsoft.com/office/drawing/2014/main" val="4009881739"/>
                    </a:ext>
                  </a:extLst>
                </a:gridCol>
                <a:gridCol w="1542606">
                  <a:extLst>
                    <a:ext uri="{9D8B030D-6E8A-4147-A177-3AD203B41FA5}">
                      <a16:colId xmlns:a16="http://schemas.microsoft.com/office/drawing/2014/main" val="637704173"/>
                    </a:ext>
                  </a:extLst>
                </a:gridCol>
                <a:gridCol w="1543443">
                  <a:extLst>
                    <a:ext uri="{9D8B030D-6E8A-4147-A177-3AD203B41FA5}">
                      <a16:colId xmlns:a16="http://schemas.microsoft.com/office/drawing/2014/main" val="1864062683"/>
                    </a:ext>
                  </a:extLst>
                </a:gridCol>
                <a:gridCol w="1305602">
                  <a:extLst>
                    <a:ext uri="{9D8B030D-6E8A-4147-A177-3AD203B41FA5}">
                      <a16:colId xmlns:a16="http://schemas.microsoft.com/office/drawing/2014/main" val="2537772156"/>
                    </a:ext>
                  </a:extLst>
                </a:gridCol>
              </a:tblGrid>
              <a:tr h="380743">
                <a:tc>
                  <a:txBody>
                    <a:bodyPr/>
                    <a:lstStyle/>
                    <a:p>
                      <a:r>
                        <a:rPr lang="kk-KZ" sz="1800" b="1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Көрсеткіштер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ай  2021 ж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ай 2022 ж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+/-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915312"/>
                  </a:ext>
                </a:extLst>
              </a:tr>
              <a:tr h="273521"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Қатерлі  ісіктер аурған саны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177876"/>
                  </a:ext>
                </a:extLst>
              </a:tr>
              <a:tr h="547041"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Қатерлі  ісіктер аурушандық көрсеткіші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88,9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88,9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1284774"/>
                  </a:ext>
                </a:extLst>
              </a:tr>
              <a:tr h="547041"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Қатерлі ісіктерден  болған  өлім-жітім   саны 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46685"/>
                  </a:ext>
                </a:extLst>
              </a:tr>
              <a:tr h="547041"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Қатерлі ісіктерден  болатын өлім-жітім   көрсеткіші 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65,9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-15,9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7615613"/>
                  </a:ext>
                </a:extLst>
              </a:tr>
              <a:tr h="547041"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Қатерлі  ісіктерді ерте сатысында анықтау үлесі (0-1 сатыда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+6,4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4298068"/>
                  </a:ext>
                </a:extLst>
              </a:tr>
              <a:tr h="547041"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Қатерлі ісіктерден ауырған 5 жылдан астам өмір суру ұзақтығның үлесі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-0,8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6354516"/>
                  </a:ext>
                </a:extLst>
              </a:tr>
              <a:tr h="273521"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Қант диабетінің аурулар саны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+8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597024"/>
                  </a:ext>
                </a:extLst>
              </a:tr>
              <a:tr h="547041"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Қант диабетінің аурушандық көрсеткіші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179,7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193,9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+13,3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6745607"/>
                  </a:ext>
                </a:extLst>
              </a:tr>
              <a:tr h="477237"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Наркологиядан  тіркелген саны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207230"/>
                  </a:ext>
                </a:extLst>
              </a:tr>
              <a:tr h="370076"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Наркология аурушандық көрсеткіші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+3,6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8075807"/>
                  </a:ext>
                </a:extLst>
              </a:tr>
              <a:tr h="370076"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Психикалық  өзгерістер саны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439723"/>
                  </a:ext>
                </a:extLst>
              </a:tr>
              <a:tr h="477237"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Психикалық  өзгерістер көрсеткіші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+3,6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662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3709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286644" y="6357958"/>
            <a:ext cx="1428760" cy="3571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11 слайд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64586DB7-86A2-95A4-BC70-7106AAE8E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679279"/>
            <a:ext cx="80648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altLang="ru-RU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B0B58E-413D-4112-1792-CC93975F5B89}"/>
              </a:ext>
            </a:extLst>
          </p:cNvPr>
          <p:cNvSpPr txBox="1"/>
          <p:nvPr/>
        </p:nvSpPr>
        <p:spPr>
          <a:xfrm rot="10800000" flipV="1">
            <a:off x="1403648" y="394411"/>
            <a:ext cx="65527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/>
            <a:r>
              <a:rPr lang="kk-K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Туберкулез  көрсеткіштері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AED781AA-2ACB-FA35-5C01-473F8ACBA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373392"/>
              </p:ext>
            </p:extLst>
          </p:nvPr>
        </p:nvGraphicFramePr>
        <p:xfrm>
          <a:off x="107504" y="1425814"/>
          <a:ext cx="8856983" cy="408979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11760">
                  <a:extLst>
                    <a:ext uri="{9D8B030D-6E8A-4147-A177-3AD203B41FA5}">
                      <a16:colId xmlns:a16="http://schemas.microsoft.com/office/drawing/2014/main" val="1747737822"/>
                    </a:ext>
                  </a:extLst>
                </a:gridCol>
                <a:gridCol w="1177746">
                  <a:extLst>
                    <a:ext uri="{9D8B030D-6E8A-4147-A177-3AD203B41FA5}">
                      <a16:colId xmlns:a16="http://schemas.microsoft.com/office/drawing/2014/main" val="4085783259"/>
                    </a:ext>
                  </a:extLst>
                </a:gridCol>
                <a:gridCol w="2134621">
                  <a:extLst>
                    <a:ext uri="{9D8B030D-6E8A-4147-A177-3AD203B41FA5}">
                      <a16:colId xmlns:a16="http://schemas.microsoft.com/office/drawing/2014/main" val="2152730609"/>
                    </a:ext>
                  </a:extLst>
                </a:gridCol>
                <a:gridCol w="1188640">
                  <a:extLst>
                    <a:ext uri="{9D8B030D-6E8A-4147-A177-3AD203B41FA5}">
                      <a16:colId xmlns:a16="http://schemas.microsoft.com/office/drawing/2014/main" val="29778563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943472831"/>
                    </a:ext>
                  </a:extLst>
                </a:gridCol>
              </a:tblGrid>
              <a:tr h="393659">
                <a:tc rowSpan="2"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ж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kk-KZ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2022ж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314488"/>
                  </a:ext>
                </a:extLst>
              </a:tr>
              <a:tr h="11682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kk-KZ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саны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kk-KZ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мың көрсеткіш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kk-KZ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саны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мың көрсеткіш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7843560"/>
                  </a:ext>
                </a:extLst>
              </a:tr>
              <a:tr h="393659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Аурушандық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38,2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7864503"/>
                  </a:ext>
                </a:extLst>
              </a:tr>
              <a:tr h="393659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Ересектер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3149862"/>
                  </a:ext>
                </a:extLst>
              </a:tr>
              <a:tr h="590014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Жасөспірімдер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5447922"/>
                  </a:ext>
                </a:extLst>
              </a:tr>
              <a:tr h="393659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Балалар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21,8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21,7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8938895"/>
                  </a:ext>
                </a:extLst>
              </a:tr>
              <a:tr h="756845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Өлім-жітім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2" marR="685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2475545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FBC1A35A-3533-DBF7-272A-9DEF9CC7D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851" y="1630384"/>
            <a:ext cx="8960996" cy="547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08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286644" y="6357958"/>
            <a:ext cx="1428760" cy="3571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12 слайд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A5061BE1-DB8C-9979-DC07-B0F5EF5060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988413"/>
              </p:ext>
            </p:extLst>
          </p:nvPr>
        </p:nvGraphicFramePr>
        <p:xfrm>
          <a:off x="179512" y="1484784"/>
          <a:ext cx="8786314" cy="432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92725">
                  <a:extLst>
                    <a:ext uri="{9D8B030D-6E8A-4147-A177-3AD203B41FA5}">
                      <a16:colId xmlns:a16="http://schemas.microsoft.com/office/drawing/2014/main" val="890785347"/>
                    </a:ext>
                  </a:extLst>
                </a:gridCol>
                <a:gridCol w="1371578">
                  <a:extLst>
                    <a:ext uri="{9D8B030D-6E8A-4147-A177-3AD203B41FA5}">
                      <a16:colId xmlns:a16="http://schemas.microsoft.com/office/drawing/2014/main" val="3091558586"/>
                    </a:ext>
                  </a:extLst>
                </a:gridCol>
                <a:gridCol w="1155013">
                  <a:extLst>
                    <a:ext uri="{9D8B030D-6E8A-4147-A177-3AD203B41FA5}">
                      <a16:colId xmlns:a16="http://schemas.microsoft.com/office/drawing/2014/main" val="725305852"/>
                    </a:ext>
                  </a:extLst>
                </a:gridCol>
                <a:gridCol w="2002681">
                  <a:extLst>
                    <a:ext uri="{9D8B030D-6E8A-4147-A177-3AD203B41FA5}">
                      <a16:colId xmlns:a16="http://schemas.microsoft.com/office/drawing/2014/main" val="155084771"/>
                    </a:ext>
                  </a:extLst>
                </a:gridCol>
                <a:gridCol w="164317">
                  <a:extLst>
                    <a:ext uri="{9D8B030D-6E8A-4147-A177-3AD203B41FA5}">
                      <a16:colId xmlns:a16="http://schemas.microsoft.com/office/drawing/2014/main" val="2799255896"/>
                    </a:ext>
                  </a:extLst>
                </a:gridCol>
              </a:tblGrid>
              <a:tr h="7823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b="1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Көрсеткіштер</a:t>
                      </a:r>
                      <a:endParaRPr lang="ru-RU" sz="2000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</a:t>
                      </a:r>
                      <a:r>
                        <a:rPr lang="kk-KZ" sz="20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жыл</a:t>
                      </a:r>
                      <a:endParaRPr lang="ru-RU" sz="20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</a:t>
                      </a:r>
                      <a:r>
                        <a:rPr lang="kk-KZ" sz="20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жыл</a:t>
                      </a:r>
                      <a:endParaRPr lang="ru-RU" sz="20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+/-</a:t>
                      </a:r>
                      <a:endParaRPr lang="ru-RU" sz="20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6018168"/>
                  </a:ext>
                </a:extLst>
              </a:tr>
              <a:tr h="775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Барлығы  тәулек бойы стационарда  емделіп шыққан  науқастар  саны</a:t>
                      </a:r>
                      <a:endParaRPr lang="ru-RU" sz="2000" i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5423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5736</a:t>
                      </a:r>
                      <a:endParaRPr lang="ru-RU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kk-KZ" sz="2000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313/ +5,8</a:t>
                      </a:r>
                      <a:r>
                        <a:rPr lang="ru-RU" sz="2000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77759627"/>
                  </a:ext>
                </a:extLst>
              </a:tr>
              <a:tr h="782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Науқастар мен  өткізілген  төсек күндері</a:t>
                      </a:r>
                      <a:endParaRPr lang="ru-RU" sz="20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38518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34868</a:t>
                      </a:r>
                      <a:endParaRPr lang="ru-RU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-3650/ -9,5%</a:t>
                      </a:r>
                      <a:endParaRPr lang="ru-RU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83183"/>
                  </a:ext>
                </a:extLst>
              </a:tr>
              <a:tr h="385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Төсектің жұмысы</a:t>
                      </a:r>
                      <a:endParaRPr lang="ru-RU" sz="20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48,4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51,2</a:t>
                      </a:r>
                      <a:endParaRPr lang="ru-RU" sz="2000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+ 2,8/+5,8%</a:t>
                      </a:r>
                      <a:endParaRPr lang="ru-RU" sz="2000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18756"/>
                  </a:ext>
                </a:extLst>
              </a:tr>
              <a:tr h="782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орташа 1 науқастың өткізген  төсек  күндері </a:t>
                      </a:r>
                      <a:endParaRPr lang="ru-RU" sz="2000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ru-RU" sz="2000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-1/-14,1%</a:t>
                      </a:r>
                      <a:endParaRPr lang="ru-RU" sz="2000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40201869"/>
                  </a:ext>
                </a:extLst>
              </a:tr>
              <a:tr h="4264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Төсек  айналымы</a:t>
                      </a:r>
                      <a:endParaRPr lang="ru-RU" sz="20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343,9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311,3</a:t>
                      </a:r>
                      <a:endParaRPr lang="ru-RU" sz="2000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-32,6/-9,5%</a:t>
                      </a:r>
                      <a:endParaRPr lang="ru-RU" sz="2000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152336"/>
                  </a:ext>
                </a:extLst>
              </a:tr>
              <a:tr h="385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Өлім денгейі</a:t>
                      </a:r>
                      <a:endParaRPr lang="ru-RU" sz="20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59/1,1%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10/0,2</a:t>
                      </a:r>
                      <a:endParaRPr lang="ru-RU" sz="2000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-49/-83,1%</a:t>
                      </a:r>
                      <a:endParaRPr lang="ru-RU" sz="2000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59531561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64586DB7-86A2-95A4-BC70-7106AAE8E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494613"/>
            <a:ext cx="806489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Төсек  құрылымы. </a:t>
            </a:r>
            <a:r>
              <a:rPr kumimoji="0" lang="kk-KZ" altLang="ru-RU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Тәулік  бойы  емдейтін  төсек саны -112 </a:t>
            </a:r>
            <a:endParaRPr kumimoji="0" lang="kk-KZ" altLang="ru-RU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861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286644" y="6357958"/>
            <a:ext cx="1428760" cy="3571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13 слайд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4F2EB3-A8DB-C0FC-A82F-DF0F2EE51E2B}"/>
              </a:ext>
            </a:extLst>
          </p:cNvPr>
          <p:cNvSpPr txBox="1"/>
          <p:nvPr/>
        </p:nvSpPr>
        <p:spPr>
          <a:xfrm>
            <a:off x="178176" y="404664"/>
            <a:ext cx="853722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Күндізгі  ем қабылдау  бөлімшесінде -106 төсек орны бар, оның ішінде -38 ауруханада және 68  БМСК бөлімінде. </a:t>
            </a:r>
            <a:endParaRPr lang="ru-RU" sz="20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kk-KZ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kk-KZ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kk-KZ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4A062D4-3C8B-7245-603E-3FDAD47739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963649"/>
              </p:ext>
            </p:extLst>
          </p:nvPr>
        </p:nvGraphicFramePr>
        <p:xfrm>
          <a:off x="428596" y="1628801"/>
          <a:ext cx="8286807" cy="4104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11357">
                  <a:extLst>
                    <a:ext uri="{9D8B030D-6E8A-4147-A177-3AD203B41FA5}">
                      <a16:colId xmlns:a16="http://schemas.microsoft.com/office/drawing/2014/main" val="760701846"/>
                    </a:ext>
                  </a:extLst>
                </a:gridCol>
                <a:gridCol w="1408307">
                  <a:extLst>
                    <a:ext uri="{9D8B030D-6E8A-4147-A177-3AD203B41FA5}">
                      <a16:colId xmlns:a16="http://schemas.microsoft.com/office/drawing/2014/main" val="1896897799"/>
                    </a:ext>
                  </a:extLst>
                </a:gridCol>
                <a:gridCol w="1255989">
                  <a:extLst>
                    <a:ext uri="{9D8B030D-6E8A-4147-A177-3AD203B41FA5}">
                      <a16:colId xmlns:a16="http://schemas.microsoft.com/office/drawing/2014/main" val="1314552052"/>
                    </a:ext>
                  </a:extLst>
                </a:gridCol>
                <a:gridCol w="1911154">
                  <a:extLst>
                    <a:ext uri="{9D8B030D-6E8A-4147-A177-3AD203B41FA5}">
                      <a16:colId xmlns:a16="http://schemas.microsoft.com/office/drawing/2014/main" val="64098932"/>
                    </a:ext>
                  </a:extLst>
                </a:gridCol>
              </a:tblGrid>
              <a:tr h="8021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b="1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Көрсеткіштер</a:t>
                      </a:r>
                      <a:endParaRPr lang="ru-RU" sz="2000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</a:t>
                      </a:r>
                      <a:r>
                        <a:rPr lang="kk-KZ" sz="20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жыл</a:t>
                      </a:r>
                      <a:endParaRPr lang="ru-RU" sz="20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</a:t>
                      </a:r>
                      <a:r>
                        <a:rPr lang="kk-KZ" sz="20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жыл</a:t>
                      </a:r>
                      <a:endParaRPr lang="ru-RU" sz="20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+/-</a:t>
                      </a:r>
                      <a:endParaRPr lang="ru-RU" sz="20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640808"/>
                  </a:ext>
                </a:extLst>
              </a:tr>
              <a:tr h="16899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Стационарды алмастыратын төсектерде барлығы емделіп шыққан науқастар саны, оның ішінде: </a:t>
                      </a:r>
                      <a:endParaRPr lang="ru-RU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3536</a:t>
                      </a:r>
                      <a:endParaRPr lang="ru-RU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kk-KZ" sz="2000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1513/ +74,8</a:t>
                      </a:r>
                      <a:r>
                        <a:rPr lang="ru-RU" sz="2000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7304784"/>
                  </a:ext>
                </a:extLst>
              </a:tr>
              <a:tr h="413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Ауруханада</a:t>
                      </a:r>
                      <a:endParaRPr lang="ru-RU" sz="20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223</a:t>
                      </a:r>
                      <a:endParaRPr lang="ru-RU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879</a:t>
                      </a:r>
                      <a:endParaRPr lang="ru-RU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+ 656/ + 294,2%</a:t>
                      </a:r>
                      <a:endParaRPr lang="ru-RU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238325"/>
                  </a:ext>
                </a:extLst>
              </a:tr>
              <a:tr h="396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БМСК</a:t>
                      </a:r>
                      <a:endParaRPr lang="ru-RU" sz="20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1640</a:t>
                      </a:r>
                      <a:endParaRPr lang="ru-RU" sz="2000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2192</a:t>
                      </a:r>
                      <a:endParaRPr lang="ru-RU" sz="2000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+ 552/+33,7%</a:t>
                      </a:r>
                      <a:endParaRPr lang="ru-RU" sz="2000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4675164"/>
                  </a:ext>
                </a:extLst>
              </a:tr>
              <a:tr h="8021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уйде</a:t>
                      </a:r>
                      <a:endParaRPr lang="ru-RU" sz="20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2000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465</a:t>
                      </a:r>
                      <a:endParaRPr lang="ru-RU" sz="2000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000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+305/+190,6%</a:t>
                      </a:r>
                      <a:endParaRPr lang="ru-RU" sz="2000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7828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1248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668766689"/>
              </p:ext>
            </p:extLst>
          </p:nvPr>
        </p:nvGraphicFramePr>
        <p:xfrm>
          <a:off x="251520" y="980728"/>
          <a:ext cx="396044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000760" y="6072206"/>
            <a:ext cx="164307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14 слайд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B5BF66E-3294-98B8-B55A-CADE67CC15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8098341"/>
              </p:ext>
            </p:extLst>
          </p:nvPr>
        </p:nvGraphicFramePr>
        <p:xfrm>
          <a:off x="4211960" y="836712"/>
          <a:ext cx="468052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5165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229166" y="6083320"/>
            <a:ext cx="1428728" cy="5000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15 слайд</a:t>
            </a:r>
          </a:p>
        </p:txBody>
      </p:sp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9165E052-2976-B7DF-14E2-928DA9684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106" y="0"/>
            <a:ext cx="8171788" cy="527763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КВИ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B8D2BF-9806-BE52-DE47-AF718F9070B2}"/>
              </a:ext>
            </a:extLst>
          </p:cNvPr>
          <p:cNvSpPr txBox="1"/>
          <p:nvPr/>
        </p:nvSpPr>
        <p:spPr>
          <a:xfrm>
            <a:off x="251520" y="674052"/>
            <a:ext cx="8406374" cy="5062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kk-K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2022  жылдың  12  айында  Шу  аудандық орталық ауруханада пневмониядан  емделіп шыққандар 441 науқас ( 2021 жылы -796), оның ішінде  балалар -232 (2021 ж-520) . ОРВИ мен  барлығы -449 (2021 ж-1131), оның ішінде 337 балалар ( 2021 ж-755). КВИ мен 71 науқас (2021 ж -1071), оның ішінде оң нәтижелі -31 (2021 ж-131).</a:t>
            </a:r>
            <a:r>
              <a:rPr lang="kk-KZ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630555" algn="l"/>
              </a:tabLst>
            </a:pPr>
            <a:r>
              <a:rPr lang="kk-K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 Амбулаториялық денгейде  ОРВИ – мен  ем қабылдаған  адам саны -739 (2021 ж-829), оның ішінде  жеңіл түрімен науқастанған-721 (2021 ж-798)  , орташа және ауыр түрлерімен- 18 ( 2021 ж-31). </a:t>
            </a:r>
            <a:endParaRPr lang="ru-RU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630555" algn="l"/>
              </a:tabLst>
            </a:pPr>
            <a:r>
              <a:rPr lang="kk-KZ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Вакцинация :</a:t>
            </a:r>
            <a:endParaRPr lang="ru-RU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630555" algn="l"/>
              </a:tabLst>
            </a:pPr>
            <a:r>
              <a:rPr lang="kk-K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Жалпы  ауданы  тұрғындарының 30614 адамды екпемен қамту жоспарланса,   1 тур   екпемен  31016 -ы қамтылып -101 пайыз құрады,  2 тур   екпемен  30926-ы қамтылып -101 пайыз құрады.  </a:t>
            </a:r>
            <a:endParaRPr lang="ru-RU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630555" algn="l"/>
              </a:tabLst>
            </a:pPr>
            <a:r>
              <a:rPr lang="kk-K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Пфайзер екпемен  15.11.2021 ж- 06.12.2022 ж аралығында  барлығы  жоспарланған 6771 адамның  6951-і  екпемен қамтылып -103 пайыз құрады. Оның ішінде:</a:t>
            </a:r>
            <a:endParaRPr lang="ru-RU" sz="17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630555" algn="l"/>
              </a:tabLst>
            </a:pPr>
            <a:r>
              <a:rPr lang="ru-RU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- </a:t>
            </a:r>
            <a:r>
              <a:rPr lang="kk-K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Пфайзер екпемен 12-17 жастағы 5378 жоспарланған  балалардың  5571 екпемен қамтылып -103,6 пайыз құрады,</a:t>
            </a:r>
          </a:p>
          <a:p>
            <a:pPr marL="285750" indent="-285750" algn="just">
              <a:buFontTx/>
              <a:buChar char="-"/>
              <a:tabLst>
                <a:tab pos="630555" algn="l"/>
              </a:tabLst>
            </a:pPr>
            <a:r>
              <a:rPr lang="kk-K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жүкті әйелдер жоспар-341, қамтылғаны -264 /77,4%, </a:t>
            </a:r>
          </a:p>
          <a:p>
            <a:pPr marL="285750" indent="-285750" algn="just">
              <a:buFontTx/>
              <a:buChar char="-"/>
              <a:tabLst>
                <a:tab pos="630555" algn="l"/>
              </a:tabLst>
            </a:pPr>
            <a:r>
              <a:rPr lang="kk-K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емізетін 1052 әйелдердің  1116 қамтылып 106%  құрады. </a:t>
            </a:r>
            <a:endParaRPr lang="ru-RU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630555" algn="l"/>
              </a:tabLst>
            </a:pPr>
            <a:r>
              <a:rPr lang="kk-K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05.12.2022 жылы 540 доза Казвак және 210 доза Пфайзер жеткізілді.</a:t>
            </a:r>
            <a:endParaRPr lang="ru-RU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630555" algn="l"/>
              </a:tabLst>
            </a:pPr>
            <a:r>
              <a:rPr lang="kk-K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13.12.2022 жылы қалғаны 192 Казвак және 24 Пфайзер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349815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229166" y="6083320"/>
            <a:ext cx="1428728" cy="5000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16 слайд</a:t>
            </a:r>
          </a:p>
        </p:txBody>
      </p:sp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9165E052-2976-B7DF-14E2-928DA9684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Вакцинация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B8D2BF-9806-BE52-DE47-AF718F9070B2}"/>
              </a:ext>
            </a:extLst>
          </p:cNvPr>
          <p:cNvSpPr txBox="1"/>
          <p:nvPr/>
        </p:nvSpPr>
        <p:spPr>
          <a:xfrm>
            <a:off x="428294" y="1268760"/>
            <a:ext cx="8229600" cy="4673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2022 жылдың 30 қыркүйегінен бастап Шу аудандық орталық ауруханасына 5395 доза  «Гриппол+» (Рессей) вакцинасы жеткізілді.  5395 толығымен игерілді, оның ішінде  балалар саны – 2597. Атап айтсақ: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айдан,  2 жас 11 ай 29 күн   - 150 бала,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 жасқа дейінгі мектеп оқушылары – 1123 бала,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15-17 жас аралығындағы балалар – 1324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созылмалы аурулары бар ересектер – 1477,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медициналық  қызметкерлер  – 731,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жүкті әйелдер – 590 егілді.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Вакцинациядан кейінгі асқынулар тіркелген жоқ.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96617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24D6445-B3CE-F183-E980-E36437E9B2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0527136"/>
              </p:ext>
            </p:extLst>
          </p:nvPr>
        </p:nvGraphicFramePr>
        <p:xfrm>
          <a:off x="323528" y="1052737"/>
          <a:ext cx="8640960" cy="51125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2821">
                  <a:extLst>
                    <a:ext uri="{9D8B030D-6E8A-4147-A177-3AD203B41FA5}">
                      <a16:colId xmlns:a16="http://schemas.microsoft.com/office/drawing/2014/main" val="2065513524"/>
                    </a:ext>
                  </a:extLst>
                </a:gridCol>
                <a:gridCol w="959080">
                  <a:extLst>
                    <a:ext uri="{9D8B030D-6E8A-4147-A177-3AD203B41FA5}">
                      <a16:colId xmlns:a16="http://schemas.microsoft.com/office/drawing/2014/main" val="1054314640"/>
                    </a:ext>
                  </a:extLst>
                </a:gridCol>
                <a:gridCol w="1453328">
                  <a:extLst>
                    <a:ext uri="{9D8B030D-6E8A-4147-A177-3AD203B41FA5}">
                      <a16:colId xmlns:a16="http://schemas.microsoft.com/office/drawing/2014/main" val="368098951"/>
                    </a:ext>
                  </a:extLst>
                </a:gridCol>
                <a:gridCol w="1423069">
                  <a:extLst>
                    <a:ext uri="{9D8B030D-6E8A-4147-A177-3AD203B41FA5}">
                      <a16:colId xmlns:a16="http://schemas.microsoft.com/office/drawing/2014/main" val="2508196535"/>
                    </a:ext>
                  </a:extLst>
                </a:gridCol>
                <a:gridCol w="1472662">
                  <a:extLst>
                    <a:ext uri="{9D8B030D-6E8A-4147-A177-3AD203B41FA5}">
                      <a16:colId xmlns:a16="http://schemas.microsoft.com/office/drawing/2014/main" val="3869582271"/>
                    </a:ext>
                  </a:extLst>
                </a:gridCol>
              </a:tblGrid>
              <a:tr h="730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жоспар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қаралды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анықталды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 есепке алынды</a:t>
                      </a:r>
                      <a:endParaRPr lang="ru-RU" sz="1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1913042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Сүт безінің қатерлі ісігі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1927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1927 / 100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/ 3,0</a:t>
                      </a:r>
                      <a:r>
                        <a:rPr lang="ru-RU" sz="1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/ 100</a:t>
                      </a:r>
                      <a:r>
                        <a:rPr lang="ru-RU" sz="1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0060008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Жатыр  мойының қатерлі  ісігі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1895</a:t>
                      </a:r>
                      <a:endParaRPr lang="ru-RU" sz="1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1895/ 100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12/ 0,7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12/ 100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7794978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Тоқ ішік қатерлі ісігі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1930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1930 / 10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17/0,9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17/100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2684477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 айналымы  жүйесі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4604</a:t>
                      </a:r>
                      <a:endParaRPr lang="ru-RU" sz="1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4604 / 100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369 / 8,0</a:t>
                      </a:r>
                      <a:r>
                        <a:rPr lang="ru-RU" sz="1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369 / 100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5851428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Қант диабеті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4604</a:t>
                      </a:r>
                      <a:endParaRPr lang="ru-RU" sz="1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4604 / 100</a:t>
                      </a:r>
                      <a:r>
                        <a:rPr lang="ru-RU" sz="1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/ 0,04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39/ 100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396532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Глаукома</a:t>
                      </a:r>
                      <a:endParaRPr lang="ru-RU" sz="1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4604</a:t>
                      </a:r>
                      <a:endParaRPr lang="ru-RU" sz="1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4604/ 100</a:t>
                      </a:r>
                      <a:r>
                        <a:rPr lang="ru-RU" sz="1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/ 0,04</a:t>
                      </a:r>
                      <a:r>
                        <a:rPr lang="ru-RU" sz="1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/ 100%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25655544"/>
                  </a:ext>
                </a:extLst>
              </a:tr>
            </a:tbl>
          </a:graphicData>
        </a:graphic>
      </p:graphicFrame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DE1ED41B-3C6C-D8AD-094F-DAE20CED5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kk-K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Скринигтар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A37E98B-76EE-9411-E420-7B5738CA8840}"/>
              </a:ext>
            </a:extLst>
          </p:cNvPr>
          <p:cNvSpPr/>
          <p:nvPr/>
        </p:nvSpPr>
        <p:spPr>
          <a:xfrm>
            <a:off x="6732240" y="6403342"/>
            <a:ext cx="165618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СЛАЙД№17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634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DE1ED41B-3C6C-D8AD-094F-DAE20CED5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pPr algn="ctr"/>
            <a:r>
              <a:rPr lang="kk-KZ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Ауруларды басқару бағдарламасы ( АББ). ПУЗ (программа управления заболеванием)</a:t>
            </a:r>
            <a:br>
              <a:rPr lang="ru-RU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A37E98B-76EE-9411-E420-7B5738CA8840}"/>
              </a:ext>
            </a:extLst>
          </p:cNvPr>
          <p:cNvSpPr/>
          <p:nvPr/>
        </p:nvSpPr>
        <p:spPr>
          <a:xfrm>
            <a:off x="6732240" y="6381328"/>
            <a:ext cx="165618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СЛАЙД№18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96B39172-8E02-EE27-2BFD-A1D1296E0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2306224"/>
              </p:ext>
            </p:extLst>
          </p:nvPr>
        </p:nvGraphicFramePr>
        <p:xfrm>
          <a:off x="457200" y="1700808"/>
          <a:ext cx="8435281" cy="3600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1679">
                  <a:extLst>
                    <a:ext uri="{9D8B030D-6E8A-4147-A177-3AD203B41FA5}">
                      <a16:colId xmlns:a16="http://schemas.microsoft.com/office/drawing/2014/main" val="2429655743"/>
                    </a:ext>
                  </a:extLst>
                </a:gridCol>
                <a:gridCol w="1401607">
                  <a:extLst>
                    <a:ext uri="{9D8B030D-6E8A-4147-A177-3AD203B41FA5}">
                      <a16:colId xmlns:a16="http://schemas.microsoft.com/office/drawing/2014/main" val="3992821889"/>
                    </a:ext>
                  </a:extLst>
                </a:gridCol>
                <a:gridCol w="1625810">
                  <a:extLst>
                    <a:ext uri="{9D8B030D-6E8A-4147-A177-3AD203B41FA5}">
                      <a16:colId xmlns:a16="http://schemas.microsoft.com/office/drawing/2014/main" val="555105356"/>
                    </a:ext>
                  </a:extLst>
                </a:gridCol>
                <a:gridCol w="1656185">
                  <a:extLst>
                    <a:ext uri="{9D8B030D-6E8A-4147-A177-3AD203B41FA5}">
                      <a16:colId xmlns:a16="http://schemas.microsoft.com/office/drawing/2014/main" val="203214645"/>
                    </a:ext>
                  </a:extLst>
                </a:gridCol>
              </a:tblGrid>
              <a:tr h="1036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Нозология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«Д» есепте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ААБ-ға қамтылған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қамтылу % 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441376"/>
                  </a:ext>
                </a:extLst>
              </a:tr>
              <a:tr h="509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Артериалды гипертония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3752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2305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5195903"/>
                  </a:ext>
                </a:extLst>
              </a:tr>
              <a:tr h="509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Қант диабеті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858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517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826790"/>
                  </a:ext>
                </a:extLst>
              </a:tr>
              <a:tr h="1036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Созылмалы жүрек жетіспеуі (ХСН)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62,7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0836572"/>
                  </a:ext>
                </a:extLst>
              </a:tr>
              <a:tr h="509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жиыны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4747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2908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51234673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6B4594BC-CDBD-B002-0DE3-4EE580C93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54776" y="57398"/>
            <a:ext cx="1161825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kk-KZ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0156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229166" y="6083320"/>
            <a:ext cx="1428728" cy="5000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19 слайд</a:t>
            </a:r>
          </a:p>
        </p:txBody>
      </p:sp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9165E052-2976-B7DF-14E2-928DA9684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641409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«Мәртебесі» сақтандырылмаған азаматтар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B8D2BF-9806-BE52-DE47-AF718F9070B2}"/>
              </a:ext>
            </a:extLst>
          </p:cNvPr>
          <p:cNvSpPr txBox="1"/>
          <p:nvPr/>
        </p:nvSpPr>
        <p:spPr>
          <a:xfrm>
            <a:off x="107504" y="1052736"/>
            <a:ext cx="8712968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Шу аудандық орталық ауруханасына   «Халықты тіркеу регистрі бойынша» - 56201 халық тіркелген, оның ішінде  мәртебесі сақтандырылмаған азаматтар саны – 13720 (24,4%), оның ішінде 15 -сі қайтыс болғандар және 152 азамат  басқа Мемлекетке көшіп кеткендер.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Қайтыс болған және қоныс аударған  азаматтардың тізімі  Халыққа қызмет көрсету орталығы, миграция, РЦЭЗ  және Әлеуметтік медициналық сақтандыру  қорының облыстық филиалына жіберілді.   Мәртебесі сақтандырылмаған азаматтардың   ақпараттандыру түсіндіру жұмыспен  қамтылғаны  - 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38721</a:t>
            </a:r>
            <a:r>
              <a:rPr lang="kk-K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оның ішінде    бірыңғай жиынтық төлем төлегені – 286. Жаңа тәсілмен төлегендер 18 </a:t>
            </a:r>
            <a:r>
              <a:rPr lang="kk-KZ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адам.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kk-K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01.11.2022 жылға статистиқалық  мәліметі бойынша Шу ауданы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боыйнша ауылдық жерлерде – 65679 адам тіркелген.  «Бекітілген халықты тіркеу» ақпараттық жүйесінде  Шу аудандық орталық ауруханасына - 56201   адам тіркелген. Айырмашылығы -9478 адам,  оның 2679- ы Шу қалалық емханасына тіркелген, қалған 6799 адам  жеке куәлігі жоқ, басқа қалаларды тұрады немесе жұмыс бабымен басқа облыстарда тіркелген.  Тіркелмеген азаматтардың тізімі  жасалып   ауылдық әкімліктерге  берілді.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kk-K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61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ChangeArrowheads="1"/>
          </p:cNvSpPr>
          <p:nvPr/>
        </p:nvSpPr>
        <p:spPr bwMode="auto">
          <a:xfrm>
            <a:off x="607191" y="24804"/>
            <a:ext cx="785324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kk-KZ" sz="28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Емдеу  алдын  алу  мекемелерінің  желісі</a:t>
            </a:r>
            <a:endParaRPr lang="ru-RU" sz="2800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2800" dirty="0">
              <a:solidFill>
                <a:srgbClr val="95373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33810" y="634959"/>
            <a:ext cx="4354109" cy="7266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Аудандық орталық аурухана-  1</a:t>
            </a:r>
          </a:p>
          <a:p>
            <a:pPr algn="ctr"/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(150 төсек)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33812" y="1589067"/>
            <a:ext cx="4324468" cy="7012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Клинико-диагностиқалық бөлімшенің -1 ( 250 келішуге)</a:t>
            </a: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30545" y="2517760"/>
            <a:ext cx="4354109" cy="55404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Отбасылық орталығы- 1 ( 300 келішуге)</a:t>
            </a: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30545" y="3283914"/>
            <a:ext cx="4354110" cy="12166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Дәрігерлік  амбулатория -14( Абай, Бельбасар, Конаева, Мойынкум, Көктөбе, Далакайнар, Бірлікүстем, Баласағун, Коккайнар, Бірлік, Балуаншолак, Шоқпар, Жанажол, Амангельды). 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30544" y="4610658"/>
            <a:ext cx="4354110" cy="9075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Фельдшерлік  акушериялық  пунктісі -6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kk-KZ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Оразалы, Актөбе, Енбекші,Сауытбек, Байдибек,  Тасуткель) 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60710" y="5746043"/>
            <a:ext cx="4323943" cy="6767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Медициналық  пунктісі -7( Тасокель, Бөлтірік,Жиенбет, Енбек, Жайсан, Еспе Кулақшын)     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07191" y="2536025"/>
            <a:ext cx="2857520" cy="178595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 емдеу алдын алу мекемелері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299200" y="6513688"/>
            <a:ext cx="1786942" cy="40418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2 слайд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26411902-742A-8416-F8BE-C0533022A82F}"/>
              </a:ext>
            </a:extLst>
          </p:cNvPr>
          <p:cNvCxnSpPr>
            <a:stCxn id="15" idx="6"/>
            <a:endCxn id="9" idx="1"/>
          </p:cNvCxnSpPr>
          <p:nvPr/>
        </p:nvCxnSpPr>
        <p:spPr>
          <a:xfrm flipV="1">
            <a:off x="3464711" y="998301"/>
            <a:ext cx="1069099" cy="24306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932B4402-50D4-DB8D-9FF8-6C2B79AEE2D2}"/>
              </a:ext>
            </a:extLst>
          </p:cNvPr>
          <p:cNvCxnSpPr>
            <a:stCxn id="15" idx="6"/>
            <a:endCxn id="10" idx="1"/>
          </p:cNvCxnSpPr>
          <p:nvPr/>
        </p:nvCxnSpPr>
        <p:spPr>
          <a:xfrm flipV="1">
            <a:off x="3464711" y="1939702"/>
            <a:ext cx="1069101" cy="14892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0FD0EEC3-9546-417B-324F-15BD3109822F}"/>
              </a:ext>
            </a:extLst>
          </p:cNvPr>
          <p:cNvCxnSpPr>
            <a:stCxn id="15" idx="6"/>
            <a:endCxn id="11" idx="1"/>
          </p:cNvCxnSpPr>
          <p:nvPr/>
        </p:nvCxnSpPr>
        <p:spPr>
          <a:xfrm flipV="1">
            <a:off x="3464711" y="2794785"/>
            <a:ext cx="1065834" cy="6342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465AB3AA-69FB-80D0-BA80-2582240269BE}"/>
              </a:ext>
            </a:extLst>
          </p:cNvPr>
          <p:cNvCxnSpPr>
            <a:stCxn id="15" idx="6"/>
            <a:endCxn id="12" idx="1"/>
          </p:cNvCxnSpPr>
          <p:nvPr/>
        </p:nvCxnSpPr>
        <p:spPr>
          <a:xfrm>
            <a:off x="3464711" y="3429000"/>
            <a:ext cx="1065834" cy="4632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98BE46D0-1B85-43D6-4979-D6704722E22B}"/>
              </a:ext>
            </a:extLst>
          </p:cNvPr>
          <p:cNvCxnSpPr>
            <a:stCxn id="15" idx="6"/>
            <a:endCxn id="13" idx="1"/>
          </p:cNvCxnSpPr>
          <p:nvPr/>
        </p:nvCxnSpPr>
        <p:spPr>
          <a:xfrm>
            <a:off x="3464711" y="3429000"/>
            <a:ext cx="1065833" cy="1635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0336EF84-5797-42A9-A4B4-8B1EE710E523}"/>
              </a:ext>
            </a:extLst>
          </p:cNvPr>
          <p:cNvCxnSpPr>
            <a:stCxn id="15" idx="6"/>
            <a:endCxn id="14" idx="1"/>
          </p:cNvCxnSpPr>
          <p:nvPr/>
        </p:nvCxnSpPr>
        <p:spPr>
          <a:xfrm>
            <a:off x="3464711" y="3429000"/>
            <a:ext cx="1095999" cy="26554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42852"/>
            <a:ext cx="8064896" cy="837876"/>
          </a:xfrm>
        </p:spPr>
        <p:txBody>
          <a:bodyPr>
            <a:noAutofit/>
          </a:bodyPr>
          <a:lstStyle/>
          <a:p>
            <a:pPr algn="ctr"/>
            <a:br>
              <a:rPr lang="kk-KZ" sz="2400" dirty="0">
                <a:latin typeface="Times New Roman" pitchFamily="18" charset="0"/>
                <a:cs typeface="Times New Roman" pitchFamily="18" charset="0"/>
              </a:rPr>
            </a:br>
            <a:r>
              <a:rPr lang="kk-KZ" sz="3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itchFamily="18" charset="0"/>
              </a:rPr>
              <a:t>Алдын алу тексерістер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020272" y="6165304"/>
            <a:ext cx="1584176" cy="3385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20 слайд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9E8065B9-FEF9-B829-8EFF-697FECE08B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735161"/>
              </p:ext>
            </p:extLst>
          </p:nvPr>
        </p:nvGraphicFramePr>
        <p:xfrm>
          <a:off x="251520" y="1196752"/>
          <a:ext cx="8568951" cy="34927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2291">
                  <a:extLst>
                    <a:ext uri="{9D8B030D-6E8A-4147-A177-3AD203B41FA5}">
                      <a16:colId xmlns:a16="http://schemas.microsoft.com/office/drawing/2014/main" val="3530355525"/>
                    </a:ext>
                  </a:extLst>
                </a:gridCol>
                <a:gridCol w="2365825">
                  <a:extLst>
                    <a:ext uri="{9D8B030D-6E8A-4147-A177-3AD203B41FA5}">
                      <a16:colId xmlns:a16="http://schemas.microsoft.com/office/drawing/2014/main" val="3769543962"/>
                    </a:ext>
                  </a:extLst>
                </a:gridCol>
                <a:gridCol w="1935675">
                  <a:extLst>
                    <a:ext uri="{9D8B030D-6E8A-4147-A177-3AD203B41FA5}">
                      <a16:colId xmlns:a16="http://schemas.microsoft.com/office/drawing/2014/main" val="3863361544"/>
                    </a:ext>
                  </a:extLst>
                </a:gridCol>
                <a:gridCol w="2475160">
                  <a:extLst>
                    <a:ext uri="{9D8B030D-6E8A-4147-A177-3AD203B41FA5}">
                      <a16:colId xmlns:a16="http://schemas.microsoft.com/office/drawing/2014/main" val="2481303582"/>
                    </a:ext>
                  </a:extLst>
                </a:gridCol>
              </a:tblGrid>
              <a:tr h="5846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Мақсатты топ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қаралғаны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анықталғаны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8806606"/>
                  </a:ext>
                </a:extLst>
              </a:tr>
              <a:tr h="5675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18-29 жас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2940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4109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7359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30-44 жас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725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1995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238334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45-65 жас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1305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3416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151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824459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66-70 жас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197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647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171053"/>
                  </a:ext>
                </a:extLst>
              </a:tr>
              <a:tr h="7564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kk-KZ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Жиыны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5167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10167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8240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27537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7420"/>
            <a:ext cx="8291264" cy="877002"/>
          </a:xfrm>
        </p:spPr>
        <p:txBody>
          <a:bodyPr>
            <a:noAutofit/>
          </a:bodyPr>
          <a:lstStyle/>
          <a:p>
            <a:pPr algn="ctr"/>
            <a:br>
              <a:rPr lang="kk-KZ" sz="2400" dirty="0"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«Дені сау ұлт» әрбір азамат үшін сапалы және қолжетімді денсаулық сақтау» ұлттық жобасы нәтижелерінің көрсеткіштері</a:t>
            </a:r>
            <a:br>
              <a:rPr lang="ru-RU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36296" y="142852"/>
            <a:ext cx="1621984" cy="1945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21 слайд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AED011A1-60FF-416A-CA7C-5210D17304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4040992"/>
              </p:ext>
            </p:extLst>
          </p:nvPr>
        </p:nvGraphicFramePr>
        <p:xfrm>
          <a:off x="323528" y="1195765"/>
          <a:ext cx="8352928" cy="51061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658">
                  <a:extLst>
                    <a:ext uri="{9D8B030D-6E8A-4147-A177-3AD203B41FA5}">
                      <a16:colId xmlns:a16="http://schemas.microsoft.com/office/drawing/2014/main" val="4123418402"/>
                    </a:ext>
                  </a:extLst>
                </a:gridCol>
                <a:gridCol w="3204750">
                  <a:extLst>
                    <a:ext uri="{9D8B030D-6E8A-4147-A177-3AD203B41FA5}">
                      <a16:colId xmlns:a16="http://schemas.microsoft.com/office/drawing/2014/main" val="1460451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775265727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87816371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24196903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062655105"/>
                    </a:ext>
                  </a:extLst>
                </a:gridCol>
              </a:tblGrid>
              <a:tr h="588491">
                <a:tc>
                  <a:txBody>
                    <a:bodyPr/>
                    <a:lstStyle/>
                    <a:p>
                      <a:r>
                        <a:rPr lang="kk-KZ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Көрсеткіштер атауы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Нысаналы индикатор-шекті мәні 2022 жылға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ж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ж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165428"/>
                  </a:ext>
                </a:extLst>
              </a:tr>
              <a:tr h="495373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Туған кездегі өмір сүрудің күтілетін ұзақтығы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 саны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9639831"/>
                  </a:ext>
                </a:extLst>
              </a:tr>
              <a:tr h="330249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Нәресте өлімінің деңгейі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 тірі туғанға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2451084"/>
                  </a:ext>
                </a:extLst>
              </a:tr>
              <a:tr h="330249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 өлімінің деңгейі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мың тірі туғанға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048270"/>
                  </a:ext>
                </a:extLst>
              </a:tr>
              <a:tr h="741394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Ауылды елды мекендердеді жылжымалы медициналық кешендердің қызметтерімен қамтылған халықтың саны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239 269</a:t>
                      </a:r>
                      <a:r>
                        <a:rPr lang="kk-KZ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/8790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22388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28081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5181558"/>
                  </a:ext>
                </a:extLst>
              </a:tr>
              <a:tr h="656097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Жүкті әйелдерді босануға дейінгі жеке және салааралық бақылаумен қамтуды ұлгайту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18672"/>
                  </a:ext>
                </a:extLst>
              </a:tr>
              <a:tr h="393658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аптаға дейінгі жүкті әйелдерді ерте қамту көрсеткіші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93,4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487670"/>
                  </a:ext>
                </a:extLst>
              </a:tr>
              <a:tr h="524877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Жүкті әйелдерді терапевт қарауымен қамту көрсеткіші 12 аптаға дейін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86,1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89,2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3946612"/>
                  </a:ext>
                </a:extLst>
              </a:tr>
              <a:tr h="656097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жүкті әйелдерді бірінші триместрдің аралас пренаталдық скринингімен қамту пайызы 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78,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113557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7420"/>
            <a:ext cx="8291264" cy="877002"/>
          </a:xfrm>
        </p:spPr>
        <p:txBody>
          <a:bodyPr>
            <a:noAutofit/>
          </a:bodyPr>
          <a:lstStyle/>
          <a:p>
            <a:pPr algn="ctr"/>
            <a:br>
              <a:rPr lang="kk-KZ" sz="2400" dirty="0"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«Дені сау ұлт» әрбір азамат үшін сапалы және қолжетімді денсаулық сақтау» ұлттық жобасы нәтижелерінің көрсеткіштері ( жалғасы)</a:t>
            </a:r>
            <a:br>
              <a:rPr lang="ru-RU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36296" y="142852"/>
            <a:ext cx="1621984" cy="1945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22 слайд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AED011A1-60FF-416A-CA7C-5210D17304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5529020"/>
              </p:ext>
            </p:extLst>
          </p:nvPr>
        </p:nvGraphicFramePr>
        <p:xfrm>
          <a:off x="385192" y="1195765"/>
          <a:ext cx="8291264" cy="48649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4206">
                  <a:extLst>
                    <a:ext uri="{9D8B030D-6E8A-4147-A177-3AD203B41FA5}">
                      <a16:colId xmlns:a16="http://schemas.microsoft.com/office/drawing/2014/main" val="4123418402"/>
                    </a:ext>
                  </a:extLst>
                </a:gridCol>
                <a:gridCol w="3181092">
                  <a:extLst>
                    <a:ext uri="{9D8B030D-6E8A-4147-A177-3AD203B41FA5}">
                      <a16:colId xmlns:a16="http://schemas.microsoft.com/office/drawing/2014/main" val="14604510"/>
                    </a:ext>
                  </a:extLst>
                </a:gridCol>
                <a:gridCol w="1286575">
                  <a:extLst>
                    <a:ext uri="{9D8B030D-6E8A-4147-A177-3AD203B41FA5}">
                      <a16:colId xmlns:a16="http://schemas.microsoft.com/office/drawing/2014/main" val="1775265727"/>
                    </a:ext>
                  </a:extLst>
                </a:gridCol>
                <a:gridCol w="1572481">
                  <a:extLst>
                    <a:ext uri="{9D8B030D-6E8A-4147-A177-3AD203B41FA5}">
                      <a16:colId xmlns:a16="http://schemas.microsoft.com/office/drawing/2014/main" val="2878163716"/>
                    </a:ext>
                  </a:extLst>
                </a:gridCol>
                <a:gridCol w="929193">
                  <a:extLst>
                    <a:ext uri="{9D8B030D-6E8A-4147-A177-3AD203B41FA5}">
                      <a16:colId xmlns:a16="http://schemas.microsoft.com/office/drawing/2014/main" val="2241969038"/>
                    </a:ext>
                  </a:extLst>
                </a:gridCol>
                <a:gridCol w="857717">
                  <a:extLst>
                    <a:ext uri="{9D8B030D-6E8A-4147-A177-3AD203B41FA5}">
                      <a16:colId xmlns:a16="http://schemas.microsoft.com/office/drawing/2014/main" val="4062655105"/>
                    </a:ext>
                  </a:extLst>
                </a:gridCol>
              </a:tblGrid>
              <a:tr h="629332"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Көрсеткіштер атауы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Нысаналы индикатор-шекті мәні 2022 жылға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ж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ж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165428"/>
                  </a:ext>
                </a:extLst>
              </a:tr>
              <a:tr h="629332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Балалар арасындағы семіздікке шалдығу (0-14 жас)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халыққа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шаққанда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32,0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9639831"/>
                  </a:ext>
                </a:extLst>
              </a:tr>
              <a:tr h="629332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жасқа дейінгі балаларды проактивті бақылаумен және скринингтермен қамтуды ұлгайту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2451084"/>
                  </a:ext>
                </a:extLst>
              </a:tr>
              <a:tr h="324703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Неонатальды скрининг ( 0-7 кун)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048270"/>
                  </a:ext>
                </a:extLst>
              </a:tr>
              <a:tr h="419554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Аудиологиялық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скрининг  (1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жас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11 ай 29 кун)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5181558"/>
                  </a:ext>
                </a:extLst>
              </a:tr>
              <a:tr h="645080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Жас балалардың психофизикалық дамуын скрининг (0-1 жас)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86,2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18672"/>
                  </a:ext>
                </a:extLst>
              </a:tr>
              <a:tr h="387048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Офтальмологиялық скрининг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487670"/>
                  </a:ext>
                </a:extLst>
              </a:tr>
              <a:tr h="516063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Патронаждық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пакетті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жүзеге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асыру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(0-1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жас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3946612"/>
                  </a:ext>
                </a:extLst>
              </a:tr>
              <a:tr h="645080">
                <a:tc>
                  <a:txBody>
                    <a:bodyPr/>
                    <a:lstStyle/>
                    <a:p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Мүмкіндігі шектеулі балаларды медициналық оңалтумен қамту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42,1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11355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69692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358082" y="285728"/>
            <a:ext cx="1571636" cy="3571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23 слайд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89F53485-0C51-6FA5-3D35-F4D1FFEF87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1392597"/>
              </p:ext>
            </p:extLst>
          </p:nvPr>
        </p:nvGraphicFramePr>
        <p:xfrm>
          <a:off x="214282" y="980728"/>
          <a:ext cx="8715435" cy="5840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9286">
                  <a:extLst>
                    <a:ext uri="{9D8B030D-6E8A-4147-A177-3AD203B41FA5}">
                      <a16:colId xmlns:a16="http://schemas.microsoft.com/office/drawing/2014/main" val="1546317502"/>
                    </a:ext>
                  </a:extLst>
                </a:gridCol>
                <a:gridCol w="3319147">
                  <a:extLst>
                    <a:ext uri="{9D8B030D-6E8A-4147-A177-3AD203B41FA5}">
                      <a16:colId xmlns:a16="http://schemas.microsoft.com/office/drawing/2014/main" val="3485229750"/>
                    </a:ext>
                  </a:extLst>
                </a:gridCol>
                <a:gridCol w="1544284">
                  <a:extLst>
                    <a:ext uri="{9D8B030D-6E8A-4147-A177-3AD203B41FA5}">
                      <a16:colId xmlns:a16="http://schemas.microsoft.com/office/drawing/2014/main" val="1641788764"/>
                    </a:ext>
                  </a:extLst>
                </a:gridCol>
                <a:gridCol w="1473273">
                  <a:extLst>
                    <a:ext uri="{9D8B030D-6E8A-4147-A177-3AD203B41FA5}">
                      <a16:colId xmlns:a16="http://schemas.microsoft.com/office/drawing/2014/main" val="1049307769"/>
                    </a:ext>
                  </a:extLst>
                </a:gridCol>
                <a:gridCol w="1026997">
                  <a:extLst>
                    <a:ext uri="{9D8B030D-6E8A-4147-A177-3AD203B41FA5}">
                      <a16:colId xmlns:a16="http://schemas.microsoft.com/office/drawing/2014/main" val="4086995820"/>
                    </a:ext>
                  </a:extLst>
                </a:gridCol>
                <a:gridCol w="882448">
                  <a:extLst>
                    <a:ext uri="{9D8B030D-6E8A-4147-A177-3AD203B41FA5}">
                      <a16:colId xmlns:a16="http://schemas.microsoft.com/office/drawing/2014/main" val="3833203628"/>
                    </a:ext>
                  </a:extLst>
                </a:gridCol>
              </a:tblGrid>
              <a:tr h="759799">
                <a:tc>
                  <a:txBody>
                    <a:bodyPr/>
                    <a:lstStyle/>
                    <a:p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Көрсеткіштер атауы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Нысаналы индикатор-шекті мәні 2022 жылға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ж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ж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684111"/>
                  </a:ext>
                </a:extLst>
              </a:tr>
              <a:tr h="1024728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Стандартталған өлім көрсеткіші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1000 тұрғынға шаққанда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119815"/>
                  </a:ext>
                </a:extLst>
              </a:tr>
              <a:tr h="509865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жасқа дейінгі балалар өлімінің көрсеткіші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1000 туылғанға шаққанда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10,49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178059"/>
                  </a:ext>
                </a:extLst>
              </a:tr>
              <a:tr h="594843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күнге дейінгі 1 жасқа дейінгі өлген балалардың  өлімі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қайтыс болғандар санынан 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677579"/>
                  </a:ext>
                </a:extLst>
              </a:tr>
              <a:tr h="509865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Қатерлі ісіктердің өлімі 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мың халыққа шаққанда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65,9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843496"/>
                  </a:ext>
                </a:extLst>
              </a:tr>
              <a:tr h="472160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Қатерлі ісіктерді ерте анықтау (0-1 кезең)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3001656"/>
                  </a:ext>
                </a:extLst>
              </a:tr>
              <a:tr h="594843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kern="1800" dirty="0">
                          <a:solidFill>
                            <a:srgbClr val="202124"/>
                          </a:solidFill>
                          <a:effectLst/>
                          <a:latin typeface="inherit"/>
                          <a:ea typeface="Andale Sans U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b="1" kern="1800" dirty="0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Қ</a:t>
                      </a:r>
                      <a:r>
                        <a:rPr lang="kk-KZ" sz="1400" b="1" dirty="0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 айналымы жүйесі ауруларынан болатын өлім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 мың халыққа шаққанда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121,0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105,2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8723702"/>
                  </a:ext>
                </a:extLst>
              </a:tr>
              <a:tr h="569849">
                <a:tc>
                  <a:txBody>
                    <a:bodyPr/>
                    <a:lstStyle/>
                    <a:p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Туберкулезден өлім 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 мың халыққа шаққанда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24172274"/>
                  </a:ext>
                </a:extLst>
              </a:tr>
            </a:tbl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E41639E6-1606-B7CE-B275-088ACE1780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30270" y="119406"/>
            <a:ext cx="7006026" cy="70661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5870" rIns="0" bIns="-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Денсаулық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сақтау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министрі</a:t>
            </a:r>
            <a:r>
              <a:rPr lang="ru-RU" altLang="ru-RU" sz="16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 Жамбыл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облысының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әкімі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халықтың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денсаулық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жағдайын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жақсарту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жөніндегі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2022-2024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жылдарға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меморандум.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153396"/>
            <a:ext cx="7310616" cy="621853"/>
          </a:xfrm>
        </p:spPr>
        <p:txBody>
          <a:bodyPr>
            <a:noAutofit/>
          </a:bodyPr>
          <a:lstStyle/>
          <a:p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Денсаулық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сақтау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министрі</a:t>
            </a:r>
            <a:r>
              <a:rPr lang="ru-RU" altLang="ru-RU" sz="16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 Жамбыл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облысының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әкімі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халықтың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денсаулық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жағдайын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жақсарту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жөніндегі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2022-2024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жылдарға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kumimoji="0" lang="ru-RU" altLang="ru-RU" sz="16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меморандум. </a:t>
            </a:r>
            <a:r>
              <a:rPr lang="kk-KZ" sz="1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 жалғасы)</a:t>
            </a:r>
            <a:br>
              <a:rPr lang="ru-RU" sz="16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1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358082" y="285728"/>
            <a:ext cx="1571636" cy="3571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24 слайд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89F53485-0C51-6FA5-3D35-F4D1FFEF87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494910"/>
              </p:ext>
            </p:extLst>
          </p:nvPr>
        </p:nvGraphicFramePr>
        <p:xfrm>
          <a:off x="214283" y="980728"/>
          <a:ext cx="8534183" cy="55210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8256">
                  <a:extLst>
                    <a:ext uri="{9D8B030D-6E8A-4147-A177-3AD203B41FA5}">
                      <a16:colId xmlns:a16="http://schemas.microsoft.com/office/drawing/2014/main" val="1546317502"/>
                    </a:ext>
                  </a:extLst>
                </a:gridCol>
                <a:gridCol w="3131390">
                  <a:extLst>
                    <a:ext uri="{9D8B030D-6E8A-4147-A177-3AD203B41FA5}">
                      <a16:colId xmlns:a16="http://schemas.microsoft.com/office/drawing/2014/main" val="348522975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641788764"/>
                    </a:ext>
                  </a:extLst>
                </a:gridCol>
                <a:gridCol w="1442634">
                  <a:extLst>
                    <a:ext uri="{9D8B030D-6E8A-4147-A177-3AD203B41FA5}">
                      <a16:colId xmlns:a16="http://schemas.microsoft.com/office/drawing/2014/main" val="1049307769"/>
                    </a:ext>
                  </a:extLst>
                </a:gridCol>
                <a:gridCol w="1005639">
                  <a:extLst>
                    <a:ext uri="{9D8B030D-6E8A-4147-A177-3AD203B41FA5}">
                      <a16:colId xmlns:a16="http://schemas.microsoft.com/office/drawing/2014/main" val="408699582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833203628"/>
                    </a:ext>
                  </a:extLst>
                </a:gridCol>
              </a:tblGrid>
              <a:tr h="1176329">
                <a:tc>
                  <a:txBody>
                    <a:bodyPr/>
                    <a:lstStyle/>
                    <a:p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Көрсеткіштер атауы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Нысаналы индикатор-шекті мәні 2022 жылға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ж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ж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684111"/>
                  </a:ext>
                </a:extLst>
              </a:tr>
              <a:tr h="983911">
                <a:tc>
                  <a:txBody>
                    <a:bodyPr/>
                    <a:lstStyle/>
                    <a:p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МСАК көрсететін денсаулық сақтау ұйымдарына бару саны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kern="1800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600" b="1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бір тұрғынға жылына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5,49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119815"/>
                  </a:ext>
                </a:extLst>
              </a:tr>
              <a:tr h="614920">
                <a:tc>
                  <a:txBody>
                    <a:bodyPr/>
                    <a:lstStyle/>
                    <a:p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kern="1800" dirty="0">
                          <a:solidFill>
                            <a:srgbClr val="202124"/>
                          </a:solidFill>
                          <a:effectLst/>
                          <a:latin typeface="inherit"/>
                          <a:ea typeface="Andale Sans U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600" b="1" dirty="0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15-49 жас тобындағы АИТВ-инфекциясының таралуы 0,2-0,6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178059"/>
                  </a:ext>
                </a:extLst>
              </a:tr>
              <a:tr h="717408">
                <a:tc>
                  <a:txBody>
                    <a:bodyPr/>
                    <a:lstStyle/>
                    <a:p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600" b="1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жыл өмір сүретін онкологиялық науқастардың үлесі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53,3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677579"/>
                  </a:ext>
                </a:extLst>
              </a:tr>
              <a:tr h="661685">
                <a:tc>
                  <a:txBody>
                    <a:bodyPr/>
                    <a:lstStyle/>
                    <a:p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kern="1800" dirty="0">
                          <a:solidFill>
                            <a:srgbClr val="202124"/>
                          </a:solidFill>
                          <a:effectLst/>
                          <a:latin typeface="inherit"/>
                          <a:ea typeface="Andale Sans U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600" b="1" dirty="0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Ауыл тұрғындарын медицина қызметкерлерімен қамтамасыз ету деңгейі (10 000 халыққа)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73,7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843496"/>
                  </a:ext>
                </a:extLst>
              </a:tr>
              <a:tr h="922381">
                <a:tc>
                  <a:txBody>
                    <a:bodyPr/>
                    <a:lstStyle/>
                    <a:p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Медициналық ұйымдардың медициналық техникамен жабдықталу деңгейі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96,4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98,28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3001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58658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04624" y="404664"/>
            <a:ext cx="8534752" cy="581041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kk-KZ" b="1" dirty="0"/>
              <a:t>     </a:t>
            </a:r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Жетістіктер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- </a:t>
            </a:r>
            <a:r>
              <a:rPr lang="kk-K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Енбек ауылындағы   медициналық  пунктің </a:t>
            </a:r>
            <a:r>
              <a:rPr lang="kk-K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құрылысы аяқталып, іске қосылды</a:t>
            </a:r>
            <a:endParaRPr lang="ru-RU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- Оразалы фельдшерлік  акушериялық пунктісіне  күрделі жөндеу жүргізілді</a:t>
            </a:r>
            <a:endParaRPr lang="ru-RU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lvl="0" indent="0">
              <a:buNone/>
            </a:pPr>
            <a:r>
              <a:rPr lang="kk-KZ" sz="2600" dirty="0">
                <a:latin typeface="Times New Roman" pitchFamily="18" charset="0"/>
                <a:cs typeface="Times New Roman" pitchFamily="18" charset="0"/>
              </a:rPr>
              <a:t>   - Перзентхананың бірінші қабатына ағымдағы  жөндеу жүргізіліп,  әйелдерге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600" dirty="0">
                <a:latin typeface="Times New Roman" pitchFamily="18" charset="0"/>
                <a:cs typeface="Times New Roman" pitchFamily="18" charset="0"/>
              </a:rPr>
              <a:t> кеңес беру орны көшірілілді. 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kk-KZ" sz="2600" dirty="0">
                <a:latin typeface="Times New Roman" pitchFamily="18" charset="0"/>
                <a:cs typeface="Times New Roman" pitchFamily="18" charset="0"/>
              </a:rPr>
              <a:t>    - 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Балаларға кеңес беру орнынын  учаскелерін жалпы тәжрибелі учаскеге ауыстырылды.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   - Шу қаласында орналасқан туберкулезге қарсы бөлімшесін Отбасылық  денсаулық орталығына  көшірілді.</a:t>
            </a:r>
          </a:p>
          <a:p>
            <a:pPr marL="109728" indent="0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   -Зертханалық қызметі  орталықтандырылды.</a:t>
            </a:r>
          </a:p>
          <a:p>
            <a:pPr marL="109728" indent="0">
              <a:buNone/>
            </a:pPr>
            <a:r>
              <a:rPr lang="kk-KZ" sz="2800"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Экспертік ұльтрадыбысты зерттеу аппараты сатып алынды.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kk-KZ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35662" y="142852"/>
            <a:ext cx="1928826" cy="5000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СЛАЙД № 25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332656"/>
            <a:ext cx="8715436" cy="5976664"/>
          </a:xfrm>
        </p:spPr>
        <p:txBody>
          <a:bodyPr>
            <a:normAutofit fontScale="25000" lnSpcReduction="20000"/>
          </a:bodyPr>
          <a:lstStyle/>
          <a:p>
            <a:pPr marL="109728" indent="0" algn="ctr">
              <a:buNone/>
            </a:pPr>
            <a:r>
              <a:rPr lang="kk-KZ" sz="9600" b="1" dirty="0"/>
              <a:t>         </a:t>
            </a:r>
            <a:r>
              <a:rPr lang="kk-KZ" sz="9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Жоспар</a:t>
            </a:r>
            <a:endParaRPr lang="ru-RU" sz="9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r>
              <a:rPr lang="kk-KZ" sz="80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6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10400" dirty="0">
                <a:latin typeface="Times New Roman" pitchFamily="18" charset="0"/>
                <a:cs typeface="Times New Roman" pitchFamily="18" charset="0"/>
              </a:rPr>
              <a:t>Материально-техникалық базасын одан әрі арттыру. </a:t>
            </a:r>
          </a:p>
          <a:p>
            <a:pPr marL="109728" lvl="0" indent="0">
              <a:buNone/>
            </a:pPr>
            <a:r>
              <a:rPr lang="kk-KZ" sz="10400" dirty="0">
                <a:latin typeface="Times New Roman" pitchFamily="18" charset="0"/>
                <a:cs typeface="Times New Roman" pitchFamily="18" charset="0"/>
              </a:rPr>
              <a:t>   - Шу аудандық ауруханасына қарасты Жиделі   ауылындағы ауысымында бес келушіге арналған  медициналық пунктісінің құрлысы  2023 жылы  жоспарға енгізіліп отыр.</a:t>
            </a:r>
            <a:endParaRPr lang="ru-RU" sz="104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kk-KZ" sz="10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- Стационарда дәрі-дәрмектер бөлімін ашу.</a:t>
            </a:r>
          </a:p>
          <a:p>
            <a:pPr marL="109728" indent="0">
              <a:buNone/>
            </a:pPr>
            <a:r>
              <a:rPr lang="ru-RU" sz="10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  - </a:t>
            </a:r>
            <a:r>
              <a:rPr lang="kk-KZ" sz="10400" dirty="0">
                <a:latin typeface="Times New Roman" pitchFamily="18" charset="0"/>
                <a:cs typeface="Times New Roman" pitchFamily="18" charset="0"/>
              </a:rPr>
              <a:t> Тозығы  жеткен санитарлық автокөліктерді ауыстыру. </a:t>
            </a:r>
            <a:endParaRPr lang="ru-RU" sz="10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0400" b="1" dirty="0">
                <a:latin typeface="Times New Roman" pitchFamily="18" charset="0"/>
                <a:cs typeface="Times New Roman" pitchFamily="18" charset="0"/>
              </a:rPr>
              <a:t>   </a:t>
            </a:r>
            <a:r>
              <a:rPr lang="ru-RU" sz="10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10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sz="10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Алға, Енбекші, Жанажол,  Бірлік,  Бірлікүстем, </a:t>
            </a:r>
          </a:p>
          <a:p>
            <a:pPr>
              <a:buNone/>
            </a:pPr>
            <a:r>
              <a:rPr lang="kk-KZ" sz="10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Бельбасар ғимараттарын газға қосу, онымен қосымша тағы </a:t>
            </a:r>
          </a:p>
          <a:p>
            <a:pPr>
              <a:buNone/>
            </a:pPr>
            <a:r>
              <a:rPr lang="kk-KZ" sz="10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елді мекенде орналасқан медициналық ұйымдарын газға </a:t>
            </a:r>
          </a:p>
          <a:p>
            <a:pPr>
              <a:buNone/>
            </a:pPr>
            <a:r>
              <a:rPr lang="kk-KZ" sz="10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қосуға  сметалық құжаттары дайындалуда.</a:t>
            </a:r>
            <a:endParaRPr lang="ru-RU" sz="10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kk-KZ" sz="10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Төлеби ауылындағы емхана ( отбасылық орталық)  курделі жөндеу жасауға сметалық құжаттарды  дайындап, қаржы бөлу үшін </a:t>
            </a:r>
            <a:r>
              <a:rPr lang="kk-KZ" sz="10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Денсаулық сақтау басқармасына ұсыныс беру.</a:t>
            </a:r>
            <a:endParaRPr lang="ru-RU" sz="10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0400" b="1" dirty="0">
                <a:latin typeface="Times New Roman" pitchFamily="18" charset="0"/>
                <a:cs typeface="Times New Roman" pitchFamily="18" charset="0"/>
              </a:rPr>
              <a:t>  </a:t>
            </a:r>
            <a:endParaRPr lang="ru-RU" sz="104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kk-KZ" sz="9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kk-KZ" sz="9600" b="1" dirty="0">
                <a:latin typeface="Times New Roman" pitchFamily="18" charset="0"/>
                <a:cs typeface="Times New Roman" pitchFamily="18" charset="0"/>
              </a:rPr>
              <a:t>  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kk-KZ" sz="8000" b="1" dirty="0"/>
              <a:t> </a:t>
            </a:r>
            <a:endParaRPr lang="ru-RU" sz="8000" dirty="0"/>
          </a:p>
          <a:p>
            <a:pPr marL="109728" indent="0">
              <a:buNone/>
            </a:pPr>
            <a:r>
              <a:rPr lang="kk-KZ" sz="8000" b="1" dirty="0"/>
              <a:t> </a:t>
            </a:r>
            <a:endParaRPr lang="ru-RU" sz="8000" dirty="0"/>
          </a:p>
          <a:p>
            <a:pPr marL="109728" indent="0">
              <a:buNone/>
            </a:pPr>
            <a:r>
              <a:rPr lang="kk-KZ" sz="8000" b="1" dirty="0"/>
              <a:t> </a:t>
            </a:r>
            <a:endParaRPr lang="ru-RU" sz="8000" dirty="0"/>
          </a:p>
          <a:p>
            <a:pPr marL="109728" indent="0">
              <a:buNone/>
            </a:pPr>
            <a:r>
              <a:rPr lang="kk-KZ" sz="8000" b="1" dirty="0"/>
              <a:t> </a:t>
            </a:r>
            <a:endParaRPr lang="ru-RU" sz="8000" dirty="0"/>
          </a:p>
          <a:p>
            <a:r>
              <a:rPr lang="kk-KZ" b="1" dirty="0"/>
              <a:t> </a:t>
            </a:r>
            <a:endParaRPr lang="ru-RU" dirty="0"/>
          </a:p>
          <a:p>
            <a:r>
              <a:rPr lang="kk-KZ" b="1" dirty="0"/>
              <a:t> </a:t>
            </a:r>
            <a:endParaRPr lang="ru-RU" dirty="0"/>
          </a:p>
          <a:p>
            <a:r>
              <a:rPr lang="kk-KZ" b="1" dirty="0"/>
              <a:t> </a:t>
            </a:r>
            <a:endParaRPr lang="ru-RU" dirty="0"/>
          </a:p>
          <a:p>
            <a:r>
              <a:rPr lang="kk-KZ" b="1" dirty="0"/>
              <a:t> </a:t>
            </a:r>
            <a:endParaRPr lang="ru-RU" dirty="0"/>
          </a:p>
          <a:p>
            <a:r>
              <a:rPr lang="kk-KZ" b="1" dirty="0"/>
              <a:t> </a:t>
            </a:r>
            <a:endParaRPr lang="ru-RU" dirty="0"/>
          </a:p>
          <a:p>
            <a:r>
              <a:rPr lang="kk-KZ" b="1" dirty="0"/>
              <a:t> </a:t>
            </a:r>
            <a:endParaRPr lang="ru-RU" dirty="0"/>
          </a:p>
          <a:p>
            <a:r>
              <a:rPr lang="kk-KZ" b="1" dirty="0"/>
              <a:t> </a:t>
            </a:r>
            <a:endParaRPr lang="ru-RU" dirty="0"/>
          </a:p>
          <a:p>
            <a:r>
              <a:rPr lang="kk-KZ" b="1" dirty="0"/>
              <a:t> </a:t>
            </a:r>
            <a:endParaRPr lang="ru-RU" dirty="0"/>
          </a:p>
          <a:p>
            <a:r>
              <a:rPr lang="kk-KZ" b="1" dirty="0"/>
              <a:t> </a:t>
            </a:r>
            <a:endParaRPr lang="ru-RU" dirty="0"/>
          </a:p>
          <a:p>
            <a:r>
              <a:rPr lang="kk-KZ" dirty="0"/>
              <a:t> </a:t>
            </a:r>
            <a:endParaRPr lang="ru-RU" dirty="0"/>
          </a:p>
          <a:p>
            <a:r>
              <a:rPr lang="kk-KZ" dirty="0"/>
              <a:t> </a:t>
            </a:r>
            <a:endParaRPr lang="ru-RU" dirty="0"/>
          </a:p>
          <a:p>
            <a:r>
              <a:rPr lang="kk-KZ" dirty="0"/>
              <a:t> </a:t>
            </a:r>
            <a:endParaRPr lang="ru-RU" dirty="0"/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00892" y="142852"/>
            <a:ext cx="1928826" cy="5000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kk-KZ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№ 26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404664"/>
            <a:ext cx="8534752" cy="5810418"/>
          </a:xfrm>
        </p:spPr>
        <p:txBody>
          <a:bodyPr>
            <a:normAutofit fontScale="25000" lnSpcReduction="20000"/>
          </a:bodyPr>
          <a:lstStyle/>
          <a:p>
            <a:pPr marL="109728" indent="0" algn="ctr">
              <a:buNone/>
            </a:pPr>
            <a:r>
              <a:rPr lang="kk-KZ" b="1" dirty="0"/>
              <a:t>         </a:t>
            </a:r>
            <a:r>
              <a:rPr lang="kk-KZ" sz="9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Жоспар ( жалғасы)</a:t>
            </a:r>
            <a:endParaRPr lang="ru-RU" sz="9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r>
              <a:rPr lang="kk-KZ" sz="96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9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Туберкулезден болған өлім-жітімді төмендету мақсатында профилактиқалық  флюрографиядан өту  тексерулерді  сапалы  және толыққанды өткізу.</a:t>
            </a:r>
            <a:r>
              <a:rPr lang="kk-KZ" sz="9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kk-K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Ковидпен  ауырғандарға ерекше назар аударып, толық флюрографиядан өткізу.</a:t>
            </a:r>
          </a:p>
          <a:p>
            <a:pPr>
              <a:buNone/>
            </a:pPr>
            <a:r>
              <a:rPr lang="kk-K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Нәресте өлім-жітімін төмендету мақсатында  экспертік </a:t>
            </a:r>
          </a:p>
          <a:p>
            <a:pPr>
              <a:buNone/>
            </a:pPr>
            <a:r>
              <a:rPr lang="kk-K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ұльтрадыбысты зерттеу аппаратында жұмыс жасауға  қантар </a:t>
            </a:r>
          </a:p>
          <a:p>
            <a:pPr>
              <a:buNone/>
            </a:pPr>
            <a:r>
              <a:rPr lang="kk-K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айынан бастап маман келді  және оны масстер–класс  арнайы </a:t>
            </a:r>
          </a:p>
          <a:p>
            <a:pPr>
              <a:buNone/>
            </a:pPr>
            <a:r>
              <a:rPr lang="kk-K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оқыту жоспарлануда. 1 тоқсанда  перзентханадағы акушер </a:t>
            </a:r>
          </a:p>
          <a:p>
            <a:pPr>
              <a:buNone/>
            </a:pPr>
            <a:r>
              <a:rPr lang="kk-K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гинекологтарды экспертік ұльтрадыбысты зерттеу </a:t>
            </a:r>
          </a:p>
          <a:p>
            <a:pPr>
              <a:buNone/>
            </a:pPr>
            <a:r>
              <a:rPr lang="kk-K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аппаратында жұмыс жасауға туа біткен ауытқуларды ерте </a:t>
            </a:r>
          </a:p>
          <a:p>
            <a:pPr>
              <a:buNone/>
            </a:pPr>
            <a:r>
              <a:rPr lang="kk-K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анықтауға  оқыту қолға алу. </a:t>
            </a:r>
          </a:p>
          <a:p>
            <a:pPr>
              <a:buNone/>
            </a:pPr>
            <a:r>
              <a:rPr lang="kk-K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Аудандық орталық ауруханасының жылыту, су және </a:t>
            </a:r>
          </a:p>
          <a:p>
            <a:pPr>
              <a:buNone/>
            </a:pPr>
            <a:r>
              <a:rPr lang="kk-K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канализация жүйелеріне курделі жөндеу жүргізу үшін </a:t>
            </a:r>
          </a:p>
          <a:p>
            <a:pPr>
              <a:buNone/>
            </a:pPr>
            <a:r>
              <a:rPr lang="kk-K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сметалық құжаттар дайыдап және 2023 жылғы өт жағу </a:t>
            </a:r>
          </a:p>
          <a:p>
            <a:pPr>
              <a:buNone/>
            </a:pPr>
            <a:r>
              <a:rPr lang="kk-K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кезеңіне дайын болу  мақсатында жарамсыз 3 қазандықты  </a:t>
            </a:r>
          </a:p>
          <a:p>
            <a:pPr>
              <a:buNone/>
            </a:pPr>
            <a:r>
              <a:rPr lang="kk-K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ауыстыруға Денсаулық сақтау басқармасына ұсыныс беру.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9600" b="1" dirty="0">
                <a:latin typeface="Times New Roman" pitchFamily="18" charset="0"/>
                <a:cs typeface="Times New Roman" pitchFamily="18" charset="0"/>
              </a:rPr>
              <a:t>  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kk-KZ" sz="9600" b="1" dirty="0"/>
              <a:t> </a:t>
            </a:r>
            <a:endParaRPr lang="ru-RU" sz="9600" dirty="0"/>
          </a:p>
          <a:p>
            <a:pPr marL="109728" indent="0">
              <a:buNone/>
            </a:pPr>
            <a:r>
              <a:rPr lang="kk-KZ" sz="8000" b="1" dirty="0"/>
              <a:t> </a:t>
            </a:r>
            <a:endParaRPr lang="ru-RU" sz="8000" dirty="0"/>
          </a:p>
          <a:p>
            <a:pPr marL="109728" indent="0">
              <a:buNone/>
            </a:pPr>
            <a:endParaRPr lang="ru-RU" sz="8000" dirty="0"/>
          </a:p>
          <a:p>
            <a:pPr marL="109728" indent="0">
              <a:buNone/>
            </a:pPr>
            <a:r>
              <a:rPr lang="kk-KZ" sz="8000" dirty="0"/>
              <a:t> </a:t>
            </a:r>
            <a:endParaRPr lang="ru-RU" sz="8000" dirty="0"/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00892" y="142852"/>
            <a:ext cx="1928826" cy="5000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СЛАЙД № 27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5781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Назарларынызға</a:t>
            </a:r>
            <a:r>
              <a:rPr lang="ru-RU" sz="6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6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рахмет</a:t>
            </a:r>
            <a:r>
              <a:rPr lang="ru-RU" sz="6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285728"/>
            <a:ext cx="8712968" cy="213516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kk-KZ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Аудандағы тұрғындардың саны</a:t>
            </a:r>
            <a:r>
              <a:rPr lang="kk-K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«Халықты  тіркеу регистрі»  бойынша   – 56201, оның  ішінде: </a:t>
            </a:r>
            <a:b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 жасқа дейінгі балалар -  18676/ 33,2%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-Жасөспірімдер 15-17 жастағы – 2784 / 4,9%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-Ересектер  -34863 / 61,9%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-бала туу жасындағы әйелдер  </a:t>
            </a: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-11127.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kk-KZ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76256" y="6309320"/>
            <a:ext cx="1910586" cy="2629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3 слайд</a:t>
            </a:r>
          </a:p>
        </p:txBody>
      </p:sp>
      <p:graphicFrame>
        <p:nvGraphicFramePr>
          <p:cNvPr id="4" name="Объект 10">
            <a:extLst>
              <a:ext uri="{FF2B5EF4-FFF2-40B4-BE49-F238E27FC236}">
                <a16:creationId xmlns:a16="http://schemas.microsoft.com/office/drawing/2014/main" id="{52FA5CB4-08D8-2FCF-732C-1307DE1776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1388121"/>
              </p:ext>
            </p:extLst>
          </p:nvPr>
        </p:nvGraphicFramePr>
        <p:xfrm>
          <a:off x="683568" y="2204864"/>
          <a:ext cx="810327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14290"/>
            <a:ext cx="8496944" cy="2134590"/>
          </a:xfrm>
        </p:spPr>
        <p:txBody>
          <a:bodyPr>
            <a:noAutofit/>
          </a:bodyPr>
          <a:lstStyle/>
          <a:p>
            <a:r>
              <a:rPr lang="kk-K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Шу аудандық орталық аурухана</a:t>
            </a: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бойынша жалпы медициналық жабдықпен және медициналық мақсаттағы бұйымдармен  жарақтандырылу 98,27%- ды құрайды. </a:t>
            </a:r>
            <a:b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kk-K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40 санитарлық  автокөлік</a:t>
            </a: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бар, оның   15 – сі  тозған  (37,5% ). 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kk-K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30 медициналық   ұйымның  28 –сі  типтік ғимараттарда орналасқан, бұл   93,3 % құрап тұр.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643834" y="6215082"/>
            <a:ext cx="128588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4 слайд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73478B5B-27C7-6BC0-8FC7-C459583308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9228357"/>
              </p:ext>
            </p:extLst>
          </p:nvPr>
        </p:nvGraphicFramePr>
        <p:xfrm>
          <a:off x="683568" y="2132856"/>
          <a:ext cx="799288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643834" y="6215082"/>
            <a:ext cx="128588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5 слайд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5534B0-415E-637E-2721-D3DD099E5C84}"/>
              </a:ext>
            </a:extLst>
          </p:cNvPr>
          <p:cNvSpPr txBox="1"/>
          <p:nvPr/>
        </p:nvSpPr>
        <p:spPr>
          <a:xfrm>
            <a:off x="349956" y="428978"/>
            <a:ext cx="8579762" cy="5607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2022 жылы:</a:t>
            </a:r>
            <a:endParaRPr lang="ru-RU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Енбек ауылындағы 2021 жылы  басталған  медициналық  пунктің 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құрылысы аяқталды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Tx/>
              <a:buChar char="-"/>
            </a:pP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Сметалық құны  649 млн тенге қаржыға  ауданаралық   оңалту орталығының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/>
            <a:r>
              <a:rPr lang="kk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құрылысы аяқталмай тұр. Бір жыл болып қалды іске қосылмай тур. Себебі: кіре беріс төбесі, орнатылған есіктер  дұрыс жасалмаған, шатырынан су өтіп жатыр, қабырғалары жарылған,бассейн  және ауладағы  аланда турник пен басқа құралдар балаларға арналмаған.   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Оразалы фельдшерлік  акушериялық пунктісіне  күрделі жөндеуге 40 млн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52"/>
            </a:pP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мың тенге бөлініп жөнлеу жұмыстары жүргізулуде.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Жиделі медициналық пункт соғуға  жобалық сметалық құжаттар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рәсімделуде.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Алға (4 325 000 тг), Енбекші ( 3  386 000 тг) , Жанажол ( 4 777 000 тг)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жобалық сметалық құжаттары табиғи газға қосылуына  сараптамадан өтіп, кәзіргі таңда табиғи газға қосу жұмыстары жүргізулуде. 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Бірлік,  Бірлікүстем, Бельбасар  дәрігерлік амбулаториялардың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ғимараттарын газға қосу бойынша сметалық құжаттары рәсімделуде.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Төлеби ауылындағы емхана ( отбасылық орталық)  курделі жөндеу қажет.</a:t>
            </a:r>
          </a:p>
          <a:p>
            <a:pPr lvl="0"/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1965 жылы соғылған.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156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768" y="6309320"/>
            <a:ext cx="1532688" cy="3600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6 слайд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C1A654-557B-CD25-C114-D12681E52E4F}"/>
              </a:ext>
            </a:extLst>
          </p:cNvPr>
          <p:cNvSpPr txBox="1"/>
          <p:nvPr/>
        </p:nvSpPr>
        <p:spPr>
          <a:xfrm rot="10800000" flipV="1">
            <a:off x="251520" y="490430"/>
            <a:ext cx="871296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Қаржыландыру.</a:t>
            </a: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2022 жылы  -  3 011 717,7 мың тенге бөлінді (2021 жыл-  3 985 367,0 мың тенге).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kk-K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Дәрі- дәрмекпен қамтамасыз етуге</a:t>
            </a: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2022 жылы  – 129 848,7 мың тенге  бөлінді 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(2021 ж-176 367,3 мың тг)</a:t>
            </a: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2022 жылдың 12 айында  100%  игерілді.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8B3C2E42-4B0F-3915-E236-643B724F71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1238845"/>
              </p:ext>
            </p:extLst>
          </p:nvPr>
        </p:nvGraphicFramePr>
        <p:xfrm>
          <a:off x="571472" y="2182813"/>
          <a:ext cx="3568480" cy="4126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93CFBB02-D631-92CB-8A3A-4E9CA1EC6D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8899131"/>
              </p:ext>
            </p:extLst>
          </p:nvPr>
        </p:nvGraphicFramePr>
        <p:xfrm>
          <a:off x="4139952" y="1967760"/>
          <a:ext cx="4432576" cy="4269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2586837"/>
              </p:ext>
            </p:extLst>
          </p:nvPr>
        </p:nvGraphicFramePr>
        <p:xfrm>
          <a:off x="457200" y="908720"/>
          <a:ext cx="8363272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868346"/>
          </a:xfrm>
        </p:spPr>
        <p:txBody>
          <a:bodyPr>
            <a:normAutofit/>
          </a:bodyPr>
          <a:lstStyle/>
          <a:p>
            <a:pPr algn="ctr"/>
            <a:r>
              <a:rPr lang="kk-KZ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адрлар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саны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382932" y="6309320"/>
            <a:ext cx="1532917" cy="4527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7 слайд</a:t>
            </a:r>
          </a:p>
        </p:txBody>
      </p:sp>
      <p:graphicFrame>
        <p:nvGraphicFramePr>
          <p:cNvPr id="2" name="Содержимое 3">
            <a:extLst>
              <a:ext uri="{FF2B5EF4-FFF2-40B4-BE49-F238E27FC236}">
                <a16:creationId xmlns:a16="http://schemas.microsoft.com/office/drawing/2014/main" id="{3666A0AE-DFD1-F71A-0EF4-4B5EA33B95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5556986"/>
              </p:ext>
            </p:extLst>
          </p:nvPr>
        </p:nvGraphicFramePr>
        <p:xfrm>
          <a:off x="1115616" y="4351114"/>
          <a:ext cx="6912768" cy="1886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6D5C96F-303F-800F-190A-802A21133421}"/>
              </a:ext>
            </a:extLst>
          </p:cNvPr>
          <p:cNvSpPr/>
          <p:nvPr/>
        </p:nvSpPr>
        <p:spPr>
          <a:xfrm rot="10800000" flipV="1">
            <a:off x="1619672" y="3717032"/>
            <a:ext cx="4680520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Санатты медицина қызметкерлердің </a:t>
            </a:r>
            <a:r>
              <a:rPr lang="kk-KZ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үлесі</a:t>
            </a:r>
            <a:endParaRPr lang="ru-RU" sz="1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041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00958" y="6309320"/>
            <a:ext cx="1535538" cy="4527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8 слайд</a:t>
            </a:r>
          </a:p>
        </p:txBody>
      </p:sp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E3CD6E4F-1465-9A97-AC09-66A083774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692696"/>
            <a:ext cx="8784976" cy="5688632"/>
          </a:xfrm>
        </p:spPr>
        <p:txBody>
          <a:bodyPr>
            <a:noAutofit/>
          </a:bodyPr>
          <a:lstStyle/>
          <a:p>
            <a:r>
              <a:rPr lang="kk-K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br>
              <a:rPr lang="kk-K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kk-K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Барлығы 2022 жылы 15 дәрігер жұмысқа қабылданды, оның ішінде  </a:t>
            </a:r>
            <a:r>
              <a:rPr lang="kk-K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«Дипломмен ауылға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 Мемлекеттік  бағдарламасы  аясында  8  жас  маман  қабылданып, жұмыс жасауда. </a:t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Жылда  жас  мамандар  жұмысқа  қабылданғанына  қарамастан  -4 дәрігер  жетіспейді ( 2021 жылы -6 дәрігер) , олар:  1  УДЗ дәрігері және 3  жалпы тәжрибелі  дәрігері.  Өз үлесін  кадрдың  тапшылығына  11  бала күту демалысындағы дәрігерлерде  қосып отыр.</a:t>
            </a:r>
            <a:r>
              <a:rPr lang="kk-K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kk-K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2022   жылы     36 дәрігер,  78 орта  буын  медицина  қызметкерлерінің және 17 басқалары ( психолог, әлеуметтік жұмысшылар т.б.) біліктілігі арттырылды. </a:t>
            </a:r>
            <a:b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kk-KZ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b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45750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428628"/>
          </a:xfrm>
        </p:spPr>
        <p:txBody>
          <a:bodyPr>
            <a:noAutofit/>
          </a:bodyPr>
          <a:lstStyle/>
          <a:p>
            <a:pPr algn="ctr"/>
            <a:r>
              <a:rPr lang="kk-KZ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Көрсеткіштер</a:t>
            </a:r>
            <a:br>
              <a:rPr lang="ru-RU" sz="24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60232" y="6413324"/>
            <a:ext cx="2232248" cy="4446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9 слайд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AA5B895E-B217-8337-9D4C-D6FA0FA33B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4175293"/>
              </p:ext>
            </p:extLst>
          </p:nvPr>
        </p:nvGraphicFramePr>
        <p:xfrm>
          <a:off x="323529" y="620688"/>
          <a:ext cx="8568951" cy="58870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3981">
                  <a:extLst>
                    <a:ext uri="{9D8B030D-6E8A-4147-A177-3AD203B41FA5}">
                      <a16:colId xmlns:a16="http://schemas.microsoft.com/office/drawing/2014/main" val="64015039"/>
                    </a:ext>
                  </a:extLst>
                </a:gridCol>
                <a:gridCol w="3821310">
                  <a:extLst>
                    <a:ext uri="{9D8B030D-6E8A-4147-A177-3AD203B41FA5}">
                      <a16:colId xmlns:a16="http://schemas.microsoft.com/office/drawing/2014/main" val="4009881739"/>
                    </a:ext>
                  </a:extLst>
                </a:gridCol>
                <a:gridCol w="1504672">
                  <a:extLst>
                    <a:ext uri="{9D8B030D-6E8A-4147-A177-3AD203B41FA5}">
                      <a16:colId xmlns:a16="http://schemas.microsoft.com/office/drawing/2014/main" val="637704173"/>
                    </a:ext>
                  </a:extLst>
                </a:gridCol>
                <a:gridCol w="1505490">
                  <a:extLst>
                    <a:ext uri="{9D8B030D-6E8A-4147-A177-3AD203B41FA5}">
                      <a16:colId xmlns:a16="http://schemas.microsoft.com/office/drawing/2014/main" val="1864062683"/>
                    </a:ext>
                  </a:extLst>
                </a:gridCol>
                <a:gridCol w="1273498">
                  <a:extLst>
                    <a:ext uri="{9D8B030D-6E8A-4147-A177-3AD203B41FA5}">
                      <a16:colId xmlns:a16="http://schemas.microsoft.com/office/drawing/2014/main" val="2537772156"/>
                    </a:ext>
                  </a:extLst>
                </a:gridCol>
              </a:tblGrid>
              <a:tr h="406365">
                <a:tc>
                  <a:txBody>
                    <a:bodyPr/>
                    <a:lstStyle/>
                    <a:p>
                      <a:r>
                        <a:rPr lang="kk-KZ" sz="1800" b="1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Көрсеткіштер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ай  2021 ж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ай 2022 ж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+/-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915312"/>
                  </a:ext>
                </a:extLst>
              </a:tr>
              <a:tr h="254676"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Ана өлімі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177876"/>
                  </a:ext>
                </a:extLst>
              </a:tr>
              <a:tr h="254676"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Ана өлімінің көрсеткіші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+86,2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1284774"/>
                  </a:ext>
                </a:extLst>
              </a:tr>
              <a:tr h="483158"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Туылған нәресте саны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1430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46685"/>
                  </a:ext>
                </a:extLst>
              </a:tr>
              <a:tr h="254676"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Туу көрсеткіші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25,6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-4,6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7615613"/>
                  </a:ext>
                </a:extLst>
              </a:tr>
              <a:tr h="254676"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жасқа дейінгі шетінеген нәресте саны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4298068"/>
                  </a:ext>
                </a:extLst>
              </a:tr>
              <a:tr h="254676"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Нәресте өлімінің көрсеткіші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+3,5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6354516"/>
                  </a:ext>
                </a:extLst>
              </a:tr>
              <a:tr h="254676"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Жалпы өлім саны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246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-174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597024"/>
                  </a:ext>
                </a:extLst>
              </a:tr>
              <a:tr h="254676"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Жалпы өлім-жітім көрсеткіші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6745607"/>
                  </a:ext>
                </a:extLst>
              </a:tr>
              <a:tr h="509353"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Табиғи өсім саны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+31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207230"/>
                  </a:ext>
                </a:extLst>
              </a:tr>
              <a:tr h="394980"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Табиғи өсім көрсеткіші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17,9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+0,6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8075807"/>
                  </a:ext>
                </a:extLst>
              </a:tr>
              <a:tr h="394980"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Қан айналымы жүйесінен  алғашқы рет ауырғандар саны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439723"/>
                  </a:ext>
                </a:extLst>
              </a:tr>
              <a:tr h="509353"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Қан айналымы жүйесінің аурушандық көрсеткіші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1300,7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1286,5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-14,2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662691"/>
                  </a:ext>
                </a:extLst>
              </a:tr>
              <a:tr h="394980"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ҚАЖ болған өлім саны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6024430"/>
                  </a:ext>
                </a:extLst>
              </a:tr>
              <a:tr h="406365"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ҚАЖ болған өлім көрсеткіші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121,0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105,2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2B354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-15,8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8751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5862</TotalTime>
  <Words>2600</Words>
  <Application>Microsoft Office PowerPoint</Application>
  <PresentationFormat>Экран (4:3)</PresentationFormat>
  <Paragraphs>674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7" baseType="lpstr">
      <vt:lpstr>Arial</vt:lpstr>
      <vt:lpstr>Calibri</vt:lpstr>
      <vt:lpstr>inherit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      Шу аудандық орталық аурухана  бойынша жалпы медициналық жабдықпен және медициналық мақсаттағы бұйымдармен  жарақтандырылу 98,27%- ды құрайды.         40 санитарлық  автокөлік бар, оның   15 – сі  тозған  (37,5% ).        30 медициналық   ұйымның  28 –сі  типтік ғимараттарда орналасқан, бұл   93,3 % құрап тұр. </vt:lpstr>
      <vt:lpstr>Презентация PowerPoint</vt:lpstr>
      <vt:lpstr>Презентация PowerPoint</vt:lpstr>
      <vt:lpstr>Кадрлар саны</vt:lpstr>
      <vt:lpstr>             Барлығы 2022 жылы 15 дәрігер жұмысқа қабылданды, оның ішінде  «Дипломмен ауылға»  Мемлекеттік  бағдарламасы  аясында  8  жас  маман  қабылданып, жұмыс жасауда.       Жылда  жас  мамандар  жұмысқа  қабылданғанына  қарамастан  -4 дәрігер  жетіспейді ( 2021 жылы -6 дәрігер) , олар:  1  УДЗ дәрігері және 3  жалпы тәжрибелі  дәрігері.  Өз үлесін  кадрдың  тапшылығына  11  бала күту демалысындағы дәрігерлерде  қосып отыр.        2022   жылы     36 дәрігер,  78 орта  буын  медицина  қызметкерлерінің және 17 басқалары ( психолог, әлеуметтік жұмысшылар т.б.) біліктілігі арттырылды.          </vt:lpstr>
      <vt:lpstr>Көрсеткіштер </vt:lpstr>
      <vt:lpstr>Көрсеткіштер </vt:lpstr>
      <vt:lpstr>Презентация PowerPoint</vt:lpstr>
      <vt:lpstr>Презентация PowerPoint</vt:lpstr>
      <vt:lpstr>Презентация PowerPoint</vt:lpstr>
      <vt:lpstr>Презентация PowerPoint</vt:lpstr>
      <vt:lpstr>КВИ</vt:lpstr>
      <vt:lpstr>Вакцинация</vt:lpstr>
      <vt:lpstr>Скринигтар</vt:lpstr>
      <vt:lpstr>Ауруларды басқару бағдарламасы ( АББ). ПУЗ (программа управления заболеванием) </vt:lpstr>
      <vt:lpstr>«Мәртебесі» сақтандырылмаған азаматтар</vt:lpstr>
      <vt:lpstr> Алдын алу тексерістер</vt:lpstr>
      <vt:lpstr> «Дені сау ұлт» әрбір азамат үшін сапалы және қолжетімді денсаулық сақтау» ұлттық жобасы нәтижелерінің көрсеткіштері  </vt:lpstr>
      <vt:lpstr> «Дені сау ұлт» әрбір азамат үшін сапалы және қолжетімді денсаулық сақтау» ұлттық жобасы нәтижелерінің көрсеткіштері ( жалғасы)  </vt:lpstr>
      <vt:lpstr>Қазақстан Республикасы Денсаулық сақтау министрі мен Жамбыл облысының әкімі арасындағы  халықтың денсаулық жағдайын жақсарту жөніндегі 2022-2024 жылдарға арналған меморандум. </vt:lpstr>
      <vt:lpstr>Қазақстан Республикасы Денсаулық сақтау министрі мен Жамбыл облысының әкімі арасындағы  халықтың денсаулық жағдайын жақсарту жөніндегі 2022-2024 жылдарға арналған меморандум. ( жалғасы)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Mobil</dc:creator>
  <cp:lastModifiedBy>user</cp:lastModifiedBy>
  <cp:revision>1231</cp:revision>
  <cp:lastPrinted>2023-01-16T03:39:46Z</cp:lastPrinted>
  <dcterms:created xsi:type="dcterms:W3CDTF">2014-01-16T05:47:49Z</dcterms:created>
  <dcterms:modified xsi:type="dcterms:W3CDTF">2023-01-16T03:56:35Z</dcterms:modified>
</cp:coreProperties>
</file>